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8" r:id="rId2"/>
  </p:sldIdLst>
  <p:sldSz cx="43891200" cy="32918400"/>
  <p:notesSz cx="7010400" cy="9296400"/>
  <p:defaultTextStyle>
    <a:defPPr>
      <a:defRPr lang="en-US"/>
    </a:defPPr>
    <a:lvl1pPr algn="l" rtl="0" fontAlgn="base">
      <a:spcBef>
        <a:spcPct val="0"/>
      </a:spcBef>
      <a:spcAft>
        <a:spcPct val="0"/>
      </a:spcAft>
      <a:defRPr sz="4800" kern="1200">
        <a:solidFill>
          <a:schemeClr val="tx1"/>
        </a:solidFill>
        <a:latin typeface="Times New Roman" pitchFamily="18" charset="0"/>
        <a:ea typeface="+mn-ea"/>
        <a:cs typeface="+mn-cs"/>
      </a:defRPr>
    </a:lvl1pPr>
    <a:lvl2pPr marL="457200" algn="l" rtl="0" fontAlgn="base">
      <a:spcBef>
        <a:spcPct val="0"/>
      </a:spcBef>
      <a:spcAft>
        <a:spcPct val="0"/>
      </a:spcAft>
      <a:defRPr sz="4800" kern="1200">
        <a:solidFill>
          <a:schemeClr val="tx1"/>
        </a:solidFill>
        <a:latin typeface="Times New Roman" pitchFamily="18" charset="0"/>
        <a:ea typeface="+mn-ea"/>
        <a:cs typeface="+mn-cs"/>
      </a:defRPr>
    </a:lvl2pPr>
    <a:lvl3pPr marL="914400" algn="l" rtl="0" fontAlgn="base">
      <a:spcBef>
        <a:spcPct val="0"/>
      </a:spcBef>
      <a:spcAft>
        <a:spcPct val="0"/>
      </a:spcAft>
      <a:defRPr sz="4800" kern="1200">
        <a:solidFill>
          <a:schemeClr val="tx1"/>
        </a:solidFill>
        <a:latin typeface="Times New Roman" pitchFamily="18" charset="0"/>
        <a:ea typeface="+mn-ea"/>
        <a:cs typeface="+mn-cs"/>
      </a:defRPr>
    </a:lvl3pPr>
    <a:lvl4pPr marL="1371600" algn="l" rtl="0" fontAlgn="base">
      <a:spcBef>
        <a:spcPct val="0"/>
      </a:spcBef>
      <a:spcAft>
        <a:spcPct val="0"/>
      </a:spcAft>
      <a:defRPr sz="4800" kern="1200">
        <a:solidFill>
          <a:schemeClr val="tx1"/>
        </a:solidFill>
        <a:latin typeface="Times New Roman" pitchFamily="18" charset="0"/>
        <a:ea typeface="+mn-ea"/>
        <a:cs typeface="+mn-cs"/>
      </a:defRPr>
    </a:lvl4pPr>
    <a:lvl5pPr marL="1828800" algn="l" rtl="0" fontAlgn="base">
      <a:spcBef>
        <a:spcPct val="0"/>
      </a:spcBef>
      <a:spcAft>
        <a:spcPct val="0"/>
      </a:spcAft>
      <a:defRPr sz="4800" kern="1200">
        <a:solidFill>
          <a:schemeClr val="tx1"/>
        </a:solidFill>
        <a:latin typeface="Times New Roman" pitchFamily="18" charset="0"/>
        <a:ea typeface="+mn-ea"/>
        <a:cs typeface="+mn-cs"/>
      </a:defRPr>
    </a:lvl5pPr>
    <a:lvl6pPr marL="2286000" algn="l" defTabSz="914400" rtl="0" eaLnBrk="1" latinLnBrk="0" hangingPunct="1">
      <a:defRPr sz="4800" kern="1200">
        <a:solidFill>
          <a:schemeClr val="tx1"/>
        </a:solidFill>
        <a:latin typeface="Times New Roman" pitchFamily="18" charset="0"/>
        <a:ea typeface="+mn-ea"/>
        <a:cs typeface="+mn-cs"/>
      </a:defRPr>
    </a:lvl6pPr>
    <a:lvl7pPr marL="2743200" algn="l" defTabSz="914400" rtl="0" eaLnBrk="1" latinLnBrk="0" hangingPunct="1">
      <a:defRPr sz="4800" kern="1200">
        <a:solidFill>
          <a:schemeClr val="tx1"/>
        </a:solidFill>
        <a:latin typeface="Times New Roman" pitchFamily="18" charset="0"/>
        <a:ea typeface="+mn-ea"/>
        <a:cs typeface="+mn-cs"/>
      </a:defRPr>
    </a:lvl7pPr>
    <a:lvl8pPr marL="3200400" algn="l" defTabSz="914400" rtl="0" eaLnBrk="1" latinLnBrk="0" hangingPunct="1">
      <a:defRPr sz="4800" kern="1200">
        <a:solidFill>
          <a:schemeClr val="tx1"/>
        </a:solidFill>
        <a:latin typeface="Times New Roman" pitchFamily="18" charset="0"/>
        <a:ea typeface="+mn-ea"/>
        <a:cs typeface="+mn-cs"/>
      </a:defRPr>
    </a:lvl8pPr>
    <a:lvl9pPr marL="3657600" algn="l" defTabSz="914400" rtl="0" eaLnBrk="1" latinLnBrk="0" hangingPunct="1">
      <a:defRPr sz="48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8400">
          <p15:clr>
            <a:srgbClr val="A4A3A4"/>
          </p15:clr>
        </p15:guide>
        <p15:guide id="2" pos="194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lie Dunsmore" initials="" lastIdx="13" clrIdx="0"/>
  <p:cmAuthor id="1" name="jdunsmor" initials="jd" lastIdx="7" clrIdx="1"/>
  <p:cmAuthor id="2" name="Erika Hernandez" initials="EH" lastIdx="1" clrIdx="2">
    <p:extLst/>
  </p:cmAuthor>
  <p:cmAuthor id="3" name="Microsoft Office User" initials="MOU" lastIdx="1" clrIdx="3">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8C0038"/>
    <a:srgbClr val="EB798F"/>
    <a:srgbClr val="AE3448"/>
    <a:srgbClr val="DF4D6C"/>
    <a:srgbClr val="CF5D70"/>
    <a:srgbClr val="FFA54C"/>
    <a:srgbClr val="0C221C"/>
    <a:srgbClr val="29715C"/>
    <a:srgbClr val="3CA2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567" autoAdjust="0"/>
    <p:restoredTop sz="94110" autoAdjust="0"/>
  </p:normalViewPr>
  <p:slideViewPr>
    <p:cSldViewPr>
      <p:cViewPr>
        <p:scale>
          <a:sx n="30" d="100"/>
          <a:sy n="30" d="100"/>
        </p:scale>
        <p:origin x="-1496" y="-1004"/>
      </p:cViewPr>
      <p:guideLst>
        <p:guide orient="horz" pos="8400"/>
        <p:guide pos="1944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Karen\Desktop\Lab%20Work\SDM\Poster\SRC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'Nonsignificant Differences'!$B$1</c:f>
              <c:strCache>
                <c:ptCount val="1"/>
                <c:pt idx="0">
                  <c:v>Redemption</c:v>
                </c:pt>
              </c:strCache>
            </c:strRef>
          </c:tx>
          <c:spPr>
            <a:solidFill>
              <a:srgbClr val="8C0038">
                <a:alpha val="80000"/>
              </a:srgbClr>
            </a:solidFill>
            <a:ln>
              <a:noFill/>
            </a:ln>
            <a:effectLst/>
          </c:spPr>
          <c:invertIfNegative val="0"/>
          <c:errBars>
            <c:errBarType val="both"/>
            <c:errValType val="fixedVal"/>
            <c:noEndCap val="0"/>
            <c:val val="4.0000000000000008E-2"/>
            <c:spPr>
              <a:noFill/>
              <a:ln w="9525" cap="flat" cmpd="sng" algn="ctr">
                <a:solidFill>
                  <a:schemeClr val="tx1">
                    <a:lumMod val="65000"/>
                    <a:lumOff val="35000"/>
                  </a:schemeClr>
                </a:solidFill>
                <a:round/>
              </a:ln>
              <a:effectLst/>
            </c:spPr>
          </c:errBars>
          <c:cat>
            <c:strRef>
              <c:f>'Nonsignificant Differences'!$A$2:$A$3</c:f>
              <c:strCache>
                <c:ptCount val="2"/>
                <c:pt idx="0">
                  <c:v>Factual</c:v>
                </c:pt>
                <c:pt idx="1">
                  <c:v>Interpretive</c:v>
                </c:pt>
              </c:strCache>
            </c:strRef>
          </c:cat>
          <c:val>
            <c:numRef>
              <c:f>'Nonsignificant Differences'!$B$2:$B$3</c:f>
              <c:numCache>
                <c:formatCode>General</c:formatCode>
                <c:ptCount val="2"/>
                <c:pt idx="0">
                  <c:v>0.79</c:v>
                </c:pt>
                <c:pt idx="1">
                  <c:v>0.81</c:v>
                </c:pt>
              </c:numCache>
            </c:numRef>
          </c:val>
          <c:extLst>
            <c:ext xmlns:c16="http://schemas.microsoft.com/office/drawing/2014/chart" uri="{C3380CC4-5D6E-409C-BE32-E72D297353CC}">
              <c16:uniqueId val="{00000000-E521-6741-BF50-37CDE81A8A27}"/>
            </c:ext>
          </c:extLst>
        </c:ser>
        <c:ser>
          <c:idx val="1"/>
          <c:order val="1"/>
          <c:tx>
            <c:strRef>
              <c:f>'Nonsignificant Differences'!$C$1</c:f>
              <c:strCache>
                <c:ptCount val="1"/>
                <c:pt idx="0">
                  <c:v>No Redemption</c:v>
                </c:pt>
              </c:strCache>
            </c:strRef>
          </c:tx>
          <c:spPr>
            <a:solidFill>
              <a:srgbClr val="8C0038">
                <a:alpha val="40000"/>
              </a:srgbClr>
            </a:solidFill>
            <a:ln>
              <a:noFill/>
            </a:ln>
            <a:effectLst/>
          </c:spPr>
          <c:invertIfNegative val="0"/>
          <c:errBars>
            <c:errBarType val="both"/>
            <c:errValType val="fixedVal"/>
            <c:noEndCap val="0"/>
            <c:val val="4.0000000000000008E-2"/>
            <c:spPr>
              <a:noFill/>
              <a:ln w="9525" cap="flat" cmpd="sng" algn="ctr">
                <a:solidFill>
                  <a:schemeClr val="tx1">
                    <a:lumMod val="65000"/>
                    <a:lumOff val="35000"/>
                  </a:schemeClr>
                </a:solidFill>
                <a:round/>
              </a:ln>
              <a:effectLst/>
            </c:spPr>
          </c:errBars>
          <c:cat>
            <c:strRef>
              <c:f>'Nonsignificant Differences'!$A$2:$A$3</c:f>
              <c:strCache>
                <c:ptCount val="2"/>
                <c:pt idx="0">
                  <c:v>Factual</c:v>
                </c:pt>
                <c:pt idx="1">
                  <c:v>Interpretive</c:v>
                </c:pt>
              </c:strCache>
            </c:strRef>
          </c:cat>
          <c:val>
            <c:numRef>
              <c:f>'Nonsignificant Differences'!$C$2:$C$3</c:f>
              <c:numCache>
                <c:formatCode>General</c:formatCode>
                <c:ptCount val="2"/>
                <c:pt idx="0">
                  <c:v>0.85</c:v>
                </c:pt>
                <c:pt idx="1">
                  <c:v>0.5</c:v>
                </c:pt>
              </c:numCache>
            </c:numRef>
          </c:val>
          <c:extLst>
            <c:ext xmlns:c16="http://schemas.microsoft.com/office/drawing/2014/chart" uri="{C3380CC4-5D6E-409C-BE32-E72D297353CC}">
              <c16:uniqueId val="{00000001-E521-6741-BF50-37CDE81A8A27}"/>
            </c:ext>
          </c:extLst>
        </c:ser>
        <c:ser>
          <c:idx val="2"/>
          <c:order val="2"/>
          <c:tx>
            <c:strRef>
              <c:f>'Nonsignificant Differences'!$D$1</c:f>
              <c:strCache>
                <c:ptCount val="1"/>
              </c:strCache>
            </c:strRef>
          </c:tx>
          <c:spPr>
            <a:solidFill>
              <a:schemeClr val="accent3"/>
            </a:solidFill>
            <a:ln>
              <a:noFill/>
            </a:ln>
            <a:effectLst/>
          </c:spPr>
          <c:invertIfNegative val="0"/>
          <c:cat>
            <c:strRef>
              <c:f>'Nonsignificant Differences'!$A$2:$A$3</c:f>
              <c:strCache>
                <c:ptCount val="2"/>
                <c:pt idx="0">
                  <c:v>Factual</c:v>
                </c:pt>
                <c:pt idx="1">
                  <c:v>Interpretive</c:v>
                </c:pt>
              </c:strCache>
            </c:strRef>
          </c:cat>
          <c:val>
            <c:numRef>
              <c:f>'Nonsignificant Differences'!$D$2:$D$3</c:f>
              <c:numCache>
                <c:formatCode>General</c:formatCode>
                <c:ptCount val="2"/>
              </c:numCache>
            </c:numRef>
          </c:val>
          <c:extLst>
            <c:ext xmlns:c16="http://schemas.microsoft.com/office/drawing/2014/chart" uri="{C3380CC4-5D6E-409C-BE32-E72D297353CC}">
              <c16:uniqueId val="{00000002-E521-6741-BF50-37CDE81A8A27}"/>
            </c:ext>
          </c:extLst>
        </c:ser>
        <c:ser>
          <c:idx val="3"/>
          <c:order val="3"/>
          <c:tx>
            <c:strRef>
              <c:f>'Nonsignificant Differences'!$E$1</c:f>
              <c:strCache>
                <c:ptCount val="1"/>
              </c:strCache>
            </c:strRef>
          </c:tx>
          <c:spPr>
            <a:solidFill>
              <a:schemeClr val="accent4"/>
            </a:solidFill>
            <a:ln>
              <a:noFill/>
            </a:ln>
            <a:effectLst/>
          </c:spPr>
          <c:invertIfNegative val="0"/>
          <c:cat>
            <c:strRef>
              <c:f>'Nonsignificant Differences'!$A$2:$A$3</c:f>
              <c:strCache>
                <c:ptCount val="2"/>
                <c:pt idx="0">
                  <c:v>Factual</c:v>
                </c:pt>
                <c:pt idx="1">
                  <c:v>Interpretive</c:v>
                </c:pt>
              </c:strCache>
            </c:strRef>
          </c:cat>
          <c:val>
            <c:numRef>
              <c:f>'Nonsignificant Differences'!$E$2:$E$3</c:f>
              <c:numCache>
                <c:formatCode>General</c:formatCode>
                <c:ptCount val="2"/>
                <c:pt idx="0">
                  <c:v>0</c:v>
                </c:pt>
                <c:pt idx="1">
                  <c:v>0</c:v>
                </c:pt>
              </c:numCache>
            </c:numRef>
          </c:val>
          <c:extLst>
            <c:ext xmlns:c16="http://schemas.microsoft.com/office/drawing/2014/chart" uri="{C3380CC4-5D6E-409C-BE32-E72D297353CC}">
              <c16:uniqueId val="{00000003-E521-6741-BF50-37CDE81A8A27}"/>
            </c:ext>
          </c:extLst>
        </c:ser>
        <c:ser>
          <c:idx val="4"/>
          <c:order val="4"/>
          <c:tx>
            <c:strRef>
              <c:f>'Nonsignificant Differences'!$F$1</c:f>
              <c:strCache>
                <c:ptCount val="1"/>
                <c:pt idx="0">
                  <c:v>Contamination</c:v>
                </c:pt>
              </c:strCache>
            </c:strRef>
          </c:tx>
          <c:spPr>
            <a:solidFill>
              <a:srgbClr val="FF6600"/>
            </a:solidFill>
            <a:ln>
              <a:noFill/>
            </a:ln>
            <a:effectLst/>
          </c:spPr>
          <c:invertIfNegative val="0"/>
          <c:errBars>
            <c:errBarType val="both"/>
            <c:errValType val="fixedVal"/>
            <c:noEndCap val="0"/>
            <c:val val="5.000000000000001E-2"/>
            <c:spPr>
              <a:noFill/>
              <a:ln w="9525" cap="flat" cmpd="sng" algn="ctr">
                <a:solidFill>
                  <a:schemeClr val="tx1">
                    <a:lumMod val="65000"/>
                    <a:lumOff val="35000"/>
                  </a:schemeClr>
                </a:solidFill>
                <a:round/>
              </a:ln>
              <a:effectLst/>
            </c:spPr>
          </c:errBars>
          <c:cat>
            <c:strRef>
              <c:f>'Nonsignificant Differences'!$A$2:$A$3</c:f>
              <c:strCache>
                <c:ptCount val="2"/>
                <c:pt idx="0">
                  <c:v>Factual</c:v>
                </c:pt>
                <c:pt idx="1">
                  <c:v>Interpretive</c:v>
                </c:pt>
              </c:strCache>
            </c:strRef>
          </c:cat>
          <c:val>
            <c:numRef>
              <c:f>'Nonsignificant Differences'!$F$2:$F$3</c:f>
              <c:numCache>
                <c:formatCode>General</c:formatCode>
                <c:ptCount val="2"/>
                <c:pt idx="0">
                  <c:v>1.02</c:v>
                </c:pt>
                <c:pt idx="1">
                  <c:v>0.73</c:v>
                </c:pt>
              </c:numCache>
            </c:numRef>
          </c:val>
          <c:extLst>
            <c:ext xmlns:c16="http://schemas.microsoft.com/office/drawing/2014/chart" uri="{C3380CC4-5D6E-409C-BE32-E72D297353CC}">
              <c16:uniqueId val="{00000004-E521-6741-BF50-37CDE81A8A27}"/>
            </c:ext>
          </c:extLst>
        </c:ser>
        <c:ser>
          <c:idx val="5"/>
          <c:order val="5"/>
          <c:tx>
            <c:strRef>
              <c:f>'Nonsignificant Differences'!$G$1</c:f>
              <c:strCache>
                <c:ptCount val="1"/>
                <c:pt idx="0">
                  <c:v>No Contamination</c:v>
                </c:pt>
              </c:strCache>
            </c:strRef>
          </c:tx>
          <c:spPr>
            <a:solidFill>
              <a:srgbClr val="FF6600">
                <a:alpha val="40000"/>
              </a:srgbClr>
            </a:solidFill>
            <a:ln>
              <a:noFill/>
            </a:ln>
            <a:effectLst/>
          </c:spPr>
          <c:invertIfNegative val="0"/>
          <c:errBars>
            <c:errBarType val="both"/>
            <c:errValType val="fixedVal"/>
            <c:noEndCap val="0"/>
            <c:val val="5.000000000000001E-2"/>
            <c:spPr>
              <a:noFill/>
              <a:ln w="9525" cap="flat" cmpd="sng" algn="ctr">
                <a:solidFill>
                  <a:schemeClr val="tx1">
                    <a:lumMod val="65000"/>
                    <a:lumOff val="35000"/>
                  </a:schemeClr>
                </a:solidFill>
                <a:round/>
              </a:ln>
              <a:effectLst/>
            </c:spPr>
          </c:errBars>
          <c:cat>
            <c:strRef>
              <c:f>'Nonsignificant Differences'!$A$2:$A$3</c:f>
              <c:strCache>
                <c:ptCount val="2"/>
                <c:pt idx="0">
                  <c:v>Factual</c:v>
                </c:pt>
                <c:pt idx="1">
                  <c:v>Interpretive</c:v>
                </c:pt>
              </c:strCache>
            </c:strRef>
          </c:cat>
          <c:val>
            <c:numRef>
              <c:f>'Nonsignificant Differences'!$G$2:$G$3</c:f>
              <c:numCache>
                <c:formatCode>General</c:formatCode>
                <c:ptCount val="2"/>
                <c:pt idx="0">
                  <c:v>0.62</c:v>
                </c:pt>
                <c:pt idx="1">
                  <c:v>0.57999999999999996</c:v>
                </c:pt>
              </c:numCache>
            </c:numRef>
          </c:val>
          <c:extLst>
            <c:ext xmlns:c16="http://schemas.microsoft.com/office/drawing/2014/chart" uri="{C3380CC4-5D6E-409C-BE32-E72D297353CC}">
              <c16:uniqueId val="{00000005-E521-6741-BF50-37CDE81A8A27}"/>
            </c:ext>
          </c:extLst>
        </c:ser>
        <c:dLbls>
          <c:showLegendKey val="0"/>
          <c:showVal val="0"/>
          <c:showCatName val="0"/>
          <c:showSerName val="0"/>
          <c:showPercent val="0"/>
          <c:showBubbleSize val="0"/>
        </c:dLbls>
        <c:gapWidth val="219"/>
        <c:overlap val="-27"/>
        <c:axId val="1572808927"/>
        <c:axId val="1573554623"/>
      </c:barChart>
      <c:catAx>
        <c:axId val="157280892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1573554623"/>
        <c:crosses val="autoZero"/>
        <c:auto val="1"/>
        <c:lblAlgn val="ctr"/>
        <c:lblOffset val="100"/>
        <c:noMultiLvlLbl val="0"/>
      </c:catAx>
      <c:valAx>
        <c:axId val="1573554623"/>
        <c:scaling>
          <c:orientation val="minMax"/>
          <c:max val="1.4"/>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r>
                  <a:rPr lang="en-US" smtClean="0"/>
                  <a:t>Elaboration Score</a:t>
                </a:r>
                <a:endParaRPr lang="en-US" dirty="0"/>
              </a:p>
            </c:rich>
          </c:tx>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1572808927"/>
        <c:crosses val="autoZero"/>
        <c:crossBetween val="between"/>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4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7A3-4C16-90F7-1D5EFB9DB1D7}"/>
              </c:ext>
            </c:extLst>
          </c:dPt>
          <c:dPt>
            <c:idx val="1"/>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7A3-4C16-90F7-1D5EFB9DB1D7}"/>
              </c:ext>
            </c:extLst>
          </c:dPt>
          <c:dPt>
            <c:idx val="2"/>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F7A3-4C16-90F7-1D5EFB9DB1D7}"/>
              </c:ext>
            </c:extLst>
          </c:dPt>
          <c:dPt>
            <c:idx val="3"/>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F7A3-4C16-90F7-1D5EFB9DB1D7}"/>
              </c:ext>
            </c:extLst>
          </c:dPt>
          <c:dPt>
            <c:idx val="4"/>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F7A3-4C16-90F7-1D5EFB9DB1D7}"/>
              </c:ext>
            </c:extLst>
          </c:dPt>
          <c:dLbls>
            <c:spPr>
              <a:noFill/>
              <a:ln>
                <a:noFill/>
              </a:ln>
              <a:effectLst/>
            </c:spPr>
            <c:txPr>
              <a:bodyPr rot="0" spcFirstLastPara="1" vertOverflow="ellipsis" vert="horz" wrap="square" anchor="ctr" anchorCtr="1"/>
              <a:lstStyle/>
              <a:p>
                <a:pPr>
                  <a:defRPr sz="2800" b="1" i="0" u="none" strike="noStrike" kern="1200" baseline="0">
                    <a:solidFill>
                      <a:schemeClr val="lt1"/>
                    </a:solidFill>
                    <a:latin typeface="Arial Narrow" panose="020B0606020202030204" pitchFamily="34" charset="0"/>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Sheet1!$A$1:$A$5</c:f>
              <c:strCache>
                <c:ptCount val="5"/>
                <c:pt idx="0">
                  <c:v>at least one C</c:v>
                </c:pt>
                <c:pt idx="1">
                  <c:v>at least one R</c:v>
                </c:pt>
                <c:pt idx="2">
                  <c:v>No C or R - both P</c:v>
                </c:pt>
                <c:pt idx="3">
                  <c:v>No C or R - both N</c:v>
                </c:pt>
                <c:pt idx="4">
                  <c:v>No C or R - P &amp; N</c:v>
                </c:pt>
              </c:strCache>
            </c:strRef>
          </c:cat>
          <c:val>
            <c:numRef>
              <c:f>Sheet1!$B$1:$B$5</c:f>
              <c:numCache>
                <c:formatCode>General</c:formatCode>
                <c:ptCount val="5"/>
                <c:pt idx="0">
                  <c:v>8.44</c:v>
                </c:pt>
                <c:pt idx="1">
                  <c:v>48.1</c:v>
                </c:pt>
                <c:pt idx="2">
                  <c:v>24.05</c:v>
                </c:pt>
                <c:pt idx="3">
                  <c:v>6.33</c:v>
                </c:pt>
                <c:pt idx="4">
                  <c:v>16.88</c:v>
                </c:pt>
              </c:numCache>
            </c:numRef>
          </c:val>
          <c:extLst>
            <c:ext xmlns:c16="http://schemas.microsoft.com/office/drawing/2014/chart" uri="{C3380CC4-5D6E-409C-BE32-E72D297353CC}">
              <c16:uniqueId val="{0000000A-F7A3-4C16-90F7-1D5EFB9DB1D7}"/>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3682214901549725"/>
          <c:y val="0.23448915827396394"/>
          <c:w val="0.26181672316987969"/>
          <c:h val="0.51082291153250536"/>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legend>
    <c:plotVisOnly val="1"/>
    <c:dispBlanksAs val="gap"/>
    <c:showDLblsOverMax val="0"/>
  </c:chart>
  <c:spPr>
    <a:noFill/>
    <a:ln>
      <a:noFill/>
    </a:ln>
    <a:effectLst/>
  </c:spPr>
  <c:txPr>
    <a:bodyPr/>
    <a:lstStyle/>
    <a:p>
      <a:pPr>
        <a:defRPr sz="2800" b="1">
          <a:latin typeface="Arial Narrow" panose="020B0606020202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967"/>
          </a:xfrm>
          <a:prstGeom prst="rect">
            <a:avLst/>
          </a:prstGeom>
          <a:noFill/>
          <a:ln w="9525">
            <a:noFill/>
            <a:miter lim="800000"/>
            <a:headEnd/>
            <a:tailEnd/>
          </a:ln>
          <a:effectLst/>
        </p:spPr>
        <p:txBody>
          <a:bodyPr vert="horz" wrap="square" lIns="93820" tIns="46910" rIns="93820" bIns="46910" numCol="1" anchor="t" anchorCtr="0" compatLnSpc="1">
            <a:prstTxWarp prst="textNoShape">
              <a:avLst/>
            </a:prstTxWarp>
          </a:bodyPr>
          <a:lstStyle>
            <a:lvl1pPr defTabSz="931873" eaLnBrk="0" hangingPunct="0">
              <a:defRPr sz="1200">
                <a:latin typeface="Times New Roman" charset="0"/>
              </a:defRPr>
            </a:lvl1pPr>
          </a:lstStyle>
          <a:p>
            <a:pPr>
              <a:defRPr/>
            </a:pPr>
            <a:endParaRPr lang="en-US"/>
          </a:p>
        </p:txBody>
      </p:sp>
      <p:sp>
        <p:nvSpPr>
          <p:cNvPr id="3075" name="Rectangle 3"/>
          <p:cNvSpPr>
            <a:spLocks noGrp="1" noChangeArrowheads="1"/>
          </p:cNvSpPr>
          <p:nvPr>
            <p:ph type="dt" sz="quarter" idx="1"/>
          </p:nvPr>
        </p:nvSpPr>
        <p:spPr bwMode="auto">
          <a:xfrm>
            <a:off x="3972560" y="0"/>
            <a:ext cx="3037840" cy="464967"/>
          </a:xfrm>
          <a:prstGeom prst="rect">
            <a:avLst/>
          </a:prstGeom>
          <a:noFill/>
          <a:ln w="9525">
            <a:noFill/>
            <a:miter lim="800000"/>
            <a:headEnd/>
            <a:tailEnd/>
          </a:ln>
          <a:effectLst/>
        </p:spPr>
        <p:txBody>
          <a:bodyPr vert="horz" wrap="square" lIns="93820" tIns="46910" rIns="93820" bIns="46910" numCol="1" anchor="t" anchorCtr="0" compatLnSpc="1">
            <a:prstTxWarp prst="textNoShape">
              <a:avLst/>
            </a:prstTxWarp>
          </a:bodyPr>
          <a:lstStyle>
            <a:lvl1pPr algn="r" defTabSz="931873" eaLnBrk="0" hangingPunct="0">
              <a:defRPr sz="1200">
                <a:latin typeface="Times New Roman" charset="0"/>
              </a:defRPr>
            </a:lvl1pPr>
          </a:lstStyle>
          <a:p>
            <a:pPr>
              <a:defRPr/>
            </a:pPr>
            <a:endParaRPr lang="en-US"/>
          </a:p>
        </p:txBody>
      </p:sp>
      <p:sp>
        <p:nvSpPr>
          <p:cNvPr id="3076" name="Rectangle 4"/>
          <p:cNvSpPr>
            <a:spLocks noGrp="1" noChangeArrowheads="1"/>
          </p:cNvSpPr>
          <p:nvPr>
            <p:ph type="ftr" sz="quarter" idx="2"/>
          </p:nvPr>
        </p:nvSpPr>
        <p:spPr bwMode="auto">
          <a:xfrm>
            <a:off x="0" y="8831727"/>
            <a:ext cx="3037840" cy="464673"/>
          </a:xfrm>
          <a:prstGeom prst="rect">
            <a:avLst/>
          </a:prstGeom>
          <a:noFill/>
          <a:ln w="9525">
            <a:noFill/>
            <a:miter lim="800000"/>
            <a:headEnd/>
            <a:tailEnd/>
          </a:ln>
          <a:effectLst/>
        </p:spPr>
        <p:txBody>
          <a:bodyPr vert="horz" wrap="square" lIns="93820" tIns="46910" rIns="93820" bIns="46910" numCol="1" anchor="b" anchorCtr="0" compatLnSpc="1">
            <a:prstTxWarp prst="textNoShape">
              <a:avLst/>
            </a:prstTxWarp>
          </a:bodyPr>
          <a:lstStyle>
            <a:lvl1pPr defTabSz="931873" eaLnBrk="0" hangingPunct="0">
              <a:defRPr sz="1200">
                <a:latin typeface="Times New Roman" charset="0"/>
              </a:defRPr>
            </a:lvl1pPr>
          </a:lstStyle>
          <a:p>
            <a:pPr>
              <a:defRPr/>
            </a:pPr>
            <a:endParaRPr lang="en-US"/>
          </a:p>
        </p:txBody>
      </p:sp>
      <p:sp>
        <p:nvSpPr>
          <p:cNvPr id="3077" name="Rectangle 5"/>
          <p:cNvSpPr>
            <a:spLocks noGrp="1" noChangeArrowheads="1"/>
          </p:cNvSpPr>
          <p:nvPr>
            <p:ph type="sldNum" sz="quarter" idx="3"/>
          </p:nvPr>
        </p:nvSpPr>
        <p:spPr bwMode="auto">
          <a:xfrm>
            <a:off x="3972560" y="8831727"/>
            <a:ext cx="3037840" cy="464673"/>
          </a:xfrm>
          <a:prstGeom prst="rect">
            <a:avLst/>
          </a:prstGeom>
          <a:noFill/>
          <a:ln w="9525">
            <a:noFill/>
            <a:miter lim="800000"/>
            <a:headEnd/>
            <a:tailEnd/>
          </a:ln>
          <a:effectLst/>
        </p:spPr>
        <p:txBody>
          <a:bodyPr vert="horz" wrap="square" lIns="93820" tIns="46910" rIns="93820" bIns="46910" numCol="1" anchor="b" anchorCtr="0" compatLnSpc="1">
            <a:prstTxWarp prst="textNoShape">
              <a:avLst/>
            </a:prstTxWarp>
          </a:bodyPr>
          <a:lstStyle>
            <a:lvl1pPr algn="r" defTabSz="931873" eaLnBrk="0" hangingPunct="0">
              <a:defRPr sz="1200">
                <a:latin typeface="Times New Roman" charset="0"/>
              </a:defRPr>
            </a:lvl1pPr>
          </a:lstStyle>
          <a:p>
            <a:pPr>
              <a:defRPr/>
            </a:pPr>
            <a:fld id="{B7B89A82-B7BE-48F9-9998-54AEE66A4CFF}" type="slidenum">
              <a:rPr lang="en-US"/>
              <a:pPr>
                <a:defRPr/>
              </a:pPr>
              <a:t>‹#›</a:t>
            </a:fld>
            <a:endParaRPr lang="en-US"/>
          </a:p>
        </p:txBody>
      </p:sp>
    </p:spTree>
    <p:extLst>
      <p:ext uri="{BB962C8B-B14F-4D97-AF65-F5344CB8AC3E}">
        <p14:creationId xmlns:p14="http://schemas.microsoft.com/office/powerpoint/2010/main" val="2283030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4967"/>
          </a:xfrm>
          <a:prstGeom prst="rect">
            <a:avLst/>
          </a:prstGeom>
          <a:noFill/>
          <a:ln w="9525">
            <a:noFill/>
            <a:miter lim="800000"/>
            <a:headEnd/>
            <a:tailEnd/>
          </a:ln>
          <a:effectLst/>
        </p:spPr>
        <p:txBody>
          <a:bodyPr vert="horz" wrap="square" lIns="93820" tIns="46910" rIns="93820" bIns="46910" numCol="1" anchor="t" anchorCtr="0" compatLnSpc="1">
            <a:prstTxWarp prst="textNoShape">
              <a:avLst/>
            </a:prstTxWarp>
          </a:bodyPr>
          <a:lstStyle>
            <a:lvl1pPr defTabSz="931873" eaLnBrk="0" hangingPunct="0">
              <a:defRPr sz="1200">
                <a:latin typeface="Times New Roman" charset="0"/>
              </a:defRPr>
            </a:lvl1pPr>
          </a:lstStyle>
          <a:p>
            <a:pPr>
              <a:defRPr/>
            </a:pPr>
            <a:endParaRPr lang="en-US"/>
          </a:p>
        </p:txBody>
      </p:sp>
      <p:sp>
        <p:nvSpPr>
          <p:cNvPr id="2051" name="Rectangle 3"/>
          <p:cNvSpPr>
            <a:spLocks noGrp="1" noChangeArrowheads="1"/>
          </p:cNvSpPr>
          <p:nvPr>
            <p:ph type="dt" idx="1"/>
          </p:nvPr>
        </p:nvSpPr>
        <p:spPr bwMode="auto">
          <a:xfrm>
            <a:off x="3972560" y="0"/>
            <a:ext cx="3037840" cy="464967"/>
          </a:xfrm>
          <a:prstGeom prst="rect">
            <a:avLst/>
          </a:prstGeom>
          <a:noFill/>
          <a:ln w="9525">
            <a:noFill/>
            <a:miter lim="800000"/>
            <a:headEnd/>
            <a:tailEnd/>
          </a:ln>
          <a:effectLst/>
        </p:spPr>
        <p:txBody>
          <a:bodyPr vert="horz" wrap="square" lIns="93820" tIns="46910" rIns="93820" bIns="46910" numCol="1" anchor="t" anchorCtr="0" compatLnSpc="1">
            <a:prstTxWarp prst="textNoShape">
              <a:avLst/>
            </a:prstTxWarp>
          </a:bodyPr>
          <a:lstStyle>
            <a:lvl1pPr algn="r" defTabSz="931873" eaLnBrk="0" hangingPunct="0">
              <a:defRPr sz="120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2688" y="700088"/>
            <a:ext cx="4645025" cy="3482975"/>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934720" y="4415717"/>
            <a:ext cx="5140960" cy="4183527"/>
          </a:xfrm>
          <a:prstGeom prst="rect">
            <a:avLst/>
          </a:prstGeom>
          <a:noFill/>
          <a:ln w="9525">
            <a:noFill/>
            <a:miter lim="800000"/>
            <a:headEnd/>
            <a:tailEnd/>
          </a:ln>
          <a:effectLst/>
        </p:spPr>
        <p:txBody>
          <a:bodyPr vert="horz" wrap="square" lIns="93820" tIns="46910" rIns="93820" bIns="4691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831727"/>
            <a:ext cx="3037840" cy="464673"/>
          </a:xfrm>
          <a:prstGeom prst="rect">
            <a:avLst/>
          </a:prstGeom>
          <a:noFill/>
          <a:ln w="9525">
            <a:noFill/>
            <a:miter lim="800000"/>
            <a:headEnd/>
            <a:tailEnd/>
          </a:ln>
          <a:effectLst/>
        </p:spPr>
        <p:txBody>
          <a:bodyPr vert="horz" wrap="square" lIns="93820" tIns="46910" rIns="93820" bIns="46910" numCol="1" anchor="b" anchorCtr="0" compatLnSpc="1">
            <a:prstTxWarp prst="textNoShape">
              <a:avLst/>
            </a:prstTxWarp>
          </a:bodyPr>
          <a:lstStyle>
            <a:lvl1pPr defTabSz="931873" eaLnBrk="0" hangingPunct="0">
              <a:defRPr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972560" y="8831727"/>
            <a:ext cx="3037840" cy="464673"/>
          </a:xfrm>
          <a:prstGeom prst="rect">
            <a:avLst/>
          </a:prstGeom>
          <a:noFill/>
          <a:ln w="9525">
            <a:noFill/>
            <a:miter lim="800000"/>
            <a:headEnd/>
            <a:tailEnd/>
          </a:ln>
          <a:effectLst/>
        </p:spPr>
        <p:txBody>
          <a:bodyPr vert="horz" wrap="square" lIns="93820" tIns="46910" rIns="93820" bIns="46910" numCol="1" anchor="b" anchorCtr="0" compatLnSpc="1">
            <a:prstTxWarp prst="textNoShape">
              <a:avLst/>
            </a:prstTxWarp>
          </a:bodyPr>
          <a:lstStyle>
            <a:lvl1pPr algn="r" defTabSz="931873" eaLnBrk="0" hangingPunct="0">
              <a:defRPr sz="1200">
                <a:latin typeface="Times New Roman" charset="0"/>
              </a:defRPr>
            </a:lvl1pPr>
          </a:lstStyle>
          <a:p>
            <a:pPr>
              <a:defRPr/>
            </a:pPr>
            <a:fld id="{90774BA0-4B36-4528-B92C-587D13ED4DFF}" type="slidenum">
              <a:rPr lang="en-US"/>
              <a:pPr>
                <a:defRPr/>
              </a:pPr>
              <a:t>‹#›</a:t>
            </a:fld>
            <a:endParaRPr lang="en-US"/>
          </a:p>
        </p:txBody>
      </p:sp>
    </p:spTree>
    <p:extLst>
      <p:ext uri="{BB962C8B-B14F-4D97-AF65-F5344CB8AC3E}">
        <p14:creationId xmlns:p14="http://schemas.microsoft.com/office/powerpoint/2010/main" val="17385679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06DDBFF1-5A48-4998-91AC-043CA45A8754}" type="slidenum">
              <a:rPr lang="en-US" smtClean="0">
                <a:latin typeface="Times New Roman" pitchFamily="18" charset="0"/>
              </a:rPr>
              <a:pPr/>
              <a:t>1</a:t>
            </a:fld>
            <a:endParaRPr lang="en-US">
              <a:latin typeface="Times New Roman" pitchFamily="18" charset="0"/>
            </a:endParaRPr>
          </a:p>
        </p:txBody>
      </p:sp>
      <p:sp>
        <p:nvSpPr>
          <p:cNvPr id="17410" name="Rectangle 2"/>
          <p:cNvSpPr>
            <a:spLocks noGrp="1" noRot="1" noChangeAspect="1" noChangeArrowheads="1" noTextEdit="1"/>
          </p:cNvSpPr>
          <p:nvPr>
            <p:ph type="sldImg"/>
          </p:nvPr>
        </p:nvSpPr>
        <p:spPr>
          <a:ln cap="flat"/>
        </p:spPr>
      </p:sp>
      <p:sp>
        <p:nvSpPr>
          <p:cNvPr id="17411" name="Rectangle 3"/>
          <p:cNvSpPr>
            <a:spLocks noGrp="1" noChangeArrowheads="1"/>
          </p:cNvSpPr>
          <p:nvPr>
            <p:ph type="body" idx="1"/>
          </p:nvPr>
        </p:nvSpPr>
        <p:spPr>
          <a:noFill/>
          <a:ln/>
        </p:spPr>
        <p:txBody>
          <a:bodyPr/>
          <a:lstStyle/>
          <a:p>
            <a:pPr eaLnBrk="1" hangingPunct="1"/>
            <a:endParaRPr lang="en-US" dirty="0">
              <a:latin typeface="Times New Roman" pitchFamily="18" charset="0"/>
            </a:endParaRPr>
          </a:p>
        </p:txBody>
      </p:sp>
    </p:spTree>
    <p:extLst>
      <p:ext uri="{BB962C8B-B14F-4D97-AF65-F5344CB8AC3E}">
        <p14:creationId xmlns:p14="http://schemas.microsoft.com/office/powerpoint/2010/main" val="666428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52600" y="6249988"/>
            <a:ext cx="6362700" cy="2293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7700" y="6249988"/>
            <a:ext cx="6362700" cy="2293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118300" y="992188"/>
            <a:ext cx="10172700" cy="28190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0200" y="992188"/>
            <a:ext cx="30365700" cy="28190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00200" y="992188"/>
            <a:ext cx="40690800" cy="4722812"/>
          </a:xfrm>
          <a:prstGeom prst="rect">
            <a:avLst/>
          </a:prstGeom>
          <a:noFill/>
          <a:ln w="9525">
            <a:noFill/>
            <a:miter lim="800000"/>
            <a:headEnd/>
            <a:tailEnd/>
          </a:ln>
          <a:effectLst/>
        </p:spPr>
        <p:txBody>
          <a:bodyPr vert="horz" wrap="square" lIns="459006" tIns="229503" rIns="459006" bIns="229503" numCol="1" anchor="ctr" anchorCtr="0" compatLnSpc="1">
            <a:prstTxWarp prst="textNoShape">
              <a:avLst/>
            </a:prstTxWarp>
          </a:bodyPr>
          <a:lstStyle/>
          <a:p>
            <a:pPr lvl="0"/>
            <a:r>
              <a:rPr lang="en-US"/>
              <a:t>Click to edit Master title style</a:t>
            </a:r>
            <a:br>
              <a:rPr lang="en-US"/>
            </a:br>
            <a:endParaRPr lang="en-US"/>
          </a:p>
        </p:txBody>
      </p:sp>
      <p:sp>
        <p:nvSpPr>
          <p:cNvPr id="1027" name="Rectangle 3"/>
          <p:cNvSpPr>
            <a:spLocks noGrp="1" noChangeArrowheads="1"/>
          </p:cNvSpPr>
          <p:nvPr>
            <p:ph type="body" idx="1"/>
          </p:nvPr>
        </p:nvSpPr>
        <p:spPr bwMode="auto">
          <a:xfrm>
            <a:off x="1752600" y="6249988"/>
            <a:ext cx="12877800" cy="22933025"/>
          </a:xfrm>
          <a:prstGeom prst="rect">
            <a:avLst/>
          </a:prstGeom>
          <a:noFill/>
          <a:ln w="9525">
            <a:noFill/>
            <a:miter lim="800000"/>
            <a:headEnd/>
            <a:tailEnd/>
          </a:ln>
        </p:spPr>
        <p:txBody>
          <a:bodyPr vert="horz" wrap="square" lIns="96458" tIns="48229" rIns="96458" bIns="4822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98988" rtl="0" eaLnBrk="0" fontAlgn="base" hangingPunct="0">
        <a:spcBef>
          <a:spcPct val="0"/>
        </a:spcBef>
        <a:spcAft>
          <a:spcPct val="0"/>
        </a:spcAft>
        <a:defRPr sz="12600">
          <a:solidFill>
            <a:schemeClr val="tx2"/>
          </a:solidFill>
          <a:effectLst>
            <a:outerShdw blurRad="38100" dist="38100" dir="2700000" algn="tl">
              <a:srgbClr val="C0C0C0"/>
            </a:outerShdw>
          </a:effectLst>
          <a:latin typeface="+mj-lt"/>
          <a:ea typeface="+mj-ea"/>
          <a:cs typeface="+mj-cs"/>
        </a:defRPr>
      </a:lvl1pPr>
      <a:lvl2pPr algn="ctr" defTabSz="4598988" rtl="0" eaLnBrk="0" fontAlgn="base" hangingPunct="0">
        <a:spcBef>
          <a:spcPct val="0"/>
        </a:spcBef>
        <a:spcAft>
          <a:spcPct val="0"/>
        </a:spcAft>
        <a:defRPr sz="12600">
          <a:solidFill>
            <a:schemeClr val="tx2"/>
          </a:solidFill>
          <a:effectLst>
            <a:outerShdw blurRad="38100" dist="38100" dir="2700000" algn="tl">
              <a:srgbClr val="C0C0C0"/>
            </a:outerShdw>
          </a:effectLst>
          <a:latin typeface="Arial" charset="0"/>
        </a:defRPr>
      </a:lvl2pPr>
      <a:lvl3pPr algn="ctr" defTabSz="4598988" rtl="0" eaLnBrk="0" fontAlgn="base" hangingPunct="0">
        <a:spcBef>
          <a:spcPct val="0"/>
        </a:spcBef>
        <a:spcAft>
          <a:spcPct val="0"/>
        </a:spcAft>
        <a:defRPr sz="12600">
          <a:solidFill>
            <a:schemeClr val="tx2"/>
          </a:solidFill>
          <a:effectLst>
            <a:outerShdw blurRad="38100" dist="38100" dir="2700000" algn="tl">
              <a:srgbClr val="C0C0C0"/>
            </a:outerShdw>
          </a:effectLst>
          <a:latin typeface="Arial" charset="0"/>
        </a:defRPr>
      </a:lvl3pPr>
      <a:lvl4pPr algn="ctr" defTabSz="4598988" rtl="0" eaLnBrk="0" fontAlgn="base" hangingPunct="0">
        <a:spcBef>
          <a:spcPct val="0"/>
        </a:spcBef>
        <a:spcAft>
          <a:spcPct val="0"/>
        </a:spcAft>
        <a:defRPr sz="12600">
          <a:solidFill>
            <a:schemeClr val="tx2"/>
          </a:solidFill>
          <a:effectLst>
            <a:outerShdw blurRad="38100" dist="38100" dir="2700000" algn="tl">
              <a:srgbClr val="C0C0C0"/>
            </a:outerShdw>
          </a:effectLst>
          <a:latin typeface="Arial" charset="0"/>
        </a:defRPr>
      </a:lvl4pPr>
      <a:lvl5pPr algn="ctr" defTabSz="4598988" rtl="0" eaLnBrk="0" fontAlgn="base" hangingPunct="0">
        <a:spcBef>
          <a:spcPct val="0"/>
        </a:spcBef>
        <a:spcAft>
          <a:spcPct val="0"/>
        </a:spcAft>
        <a:defRPr sz="12600">
          <a:solidFill>
            <a:schemeClr val="tx2"/>
          </a:solidFill>
          <a:effectLst>
            <a:outerShdw blurRad="38100" dist="38100" dir="2700000" algn="tl">
              <a:srgbClr val="C0C0C0"/>
            </a:outerShdw>
          </a:effectLst>
          <a:latin typeface="Arial" charset="0"/>
        </a:defRPr>
      </a:lvl5pPr>
      <a:lvl6pPr marL="457200" algn="ctr" defTabSz="4598988" rtl="0" fontAlgn="base">
        <a:spcBef>
          <a:spcPct val="0"/>
        </a:spcBef>
        <a:spcAft>
          <a:spcPct val="0"/>
        </a:spcAft>
        <a:defRPr sz="12600">
          <a:solidFill>
            <a:schemeClr val="tx2"/>
          </a:solidFill>
          <a:effectLst>
            <a:outerShdw blurRad="38100" dist="38100" dir="2700000" algn="tl">
              <a:srgbClr val="C0C0C0"/>
            </a:outerShdw>
          </a:effectLst>
          <a:latin typeface="Arial" charset="0"/>
        </a:defRPr>
      </a:lvl6pPr>
      <a:lvl7pPr marL="914400" algn="ctr" defTabSz="4598988" rtl="0" fontAlgn="base">
        <a:spcBef>
          <a:spcPct val="0"/>
        </a:spcBef>
        <a:spcAft>
          <a:spcPct val="0"/>
        </a:spcAft>
        <a:defRPr sz="12600">
          <a:solidFill>
            <a:schemeClr val="tx2"/>
          </a:solidFill>
          <a:effectLst>
            <a:outerShdw blurRad="38100" dist="38100" dir="2700000" algn="tl">
              <a:srgbClr val="C0C0C0"/>
            </a:outerShdw>
          </a:effectLst>
          <a:latin typeface="Arial" charset="0"/>
        </a:defRPr>
      </a:lvl7pPr>
      <a:lvl8pPr marL="1371600" algn="ctr" defTabSz="4598988" rtl="0" fontAlgn="base">
        <a:spcBef>
          <a:spcPct val="0"/>
        </a:spcBef>
        <a:spcAft>
          <a:spcPct val="0"/>
        </a:spcAft>
        <a:defRPr sz="12600">
          <a:solidFill>
            <a:schemeClr val="tx2"/>
          </a:solidFill>
          <a:effectLst>
            <a:outerShdw blurRad="38100" dist="38100" dir="2700000" algn="tl">
              <a:srgbClr val="C0C0C0"/>
            </a:outerShdw>
          </a:effectLst>
          <a:latin typeface="Arial" charset="0"/>
        </a:defRPr>
      </a:lvl8pPr>
      <a:lvl9pPr marL="1828800" algn="ctr" defTabSz="4598988" rtl="0" fontAlgn="base">
        <a:spcBef>
          <a:spcPct val="0"/>
        </a:spcBef>
        <a:spcAft>
          <a:spcPct val="0"/>
        </a:spcAft>
        <a:defRPr sz="12600">
          <a:solidFill>
            <a:schemeClr val="tx2"/>
          </a:solidFill>
          <a:effectLst>
            <a:outerShdw blurRad="38100" dist="38100" dir="2700000" algn="tl">
              <a:srgbClr val="C0C0C0"/>
            </a:outerShdw>
          </a:effectLst>
          <a:latin typeface="Arial" charset="0"/>
        </a:defRPr>
      </a:lvl9pPr>
    </p:titleStyle>
    <p:bodyStyle>
      <a:lvl1pPr marL="1724025" indent="-1724025" algn="l" defTabSz="4598988" rtl="0" eaLnBrk="0" fontAlgn="base" hangingPunct="0">
        <a:spcBef>
          <a:spcPct val="20000"/>
        </a:spcBef>
        <a:spcAft>
          <a:spcPct val="0"/>
        </a:spcAft>
        <a:buChar char="•"/>
        <a:defRPr sz="4200" b="1">
          <a:solidFill>
            <a:schemeClr val="tx1"/>
          </a:solidFill>
          <a:latin typeface="+mn-lt"/>
          <a:ea typeface="+mn-ea"/>
          <a:cs typeface="+mn-cs"/>
        </a:defRPr>
      </a:lvl1pPr>
      <a:lvl2pPr marL="3735388" indent="-1436688" algn="l" defTabSz="4598988" rtl="0" eaLnBrk="0" fontAlgn="base" hangingPunct="0">
        <a:spcBef>
          <a:spcPct val="20000"/>
        </a:spcBef>
        <a:spcAft>
          <a:spcPct val="0"/>
        </a:spcAft>
        <a:buChar char="–"/>
        <a:defRPr sz="3800">
          <a:solidFill>
            <a:schemeClr val="tx1"/>
          </a:solidFill>
          <a:latin typeface="+mn-lt"/>
        </a:defRPr>
      </a:lvl2pPr>
      <a:lvl3pPr marL="5748338" indent="-1149350" algn="l" defTabSz="4598988" rtl="0" eaLnBrk="0" fontAlgn="base" hangingPunct="0">
        <a:spcBef>
          <a:spcPct val="20000"/>
        </a:spcBef>
        <a:spcAft>
          <a:spcPct val="0"/>
        </a:spcAft>
        <a:buChar char="•"/>
        <a:defRPr sz="3400">
          <a:solidFill>
            <a:schemeClr val="tx1"/>
          </a:solidFill>
          <a:latin typeface="+mn-lt"/>
        </a:defRPr>
      </a:lvl3pPr>
      <a:lvl4pPr marL="8045450" indent="-1149350" algn="l" defTabSz="4598988" rtl="0" eaLnBrk="0" fontAlgn="base" hangingPunct="0">
        <a:spcBef>
          <a:spcPct val="20000"/>
        </a:spcBef>
        <a:spcAft>
          <a:spcPct val="0"/>
        </a:spcAft>
        <a:buChar char="–"/>
        <a:defRPr sz="3400">
          <a:solidFill>
            <a:schemeClr val="tx1"/>
          </a:solidFill>
          <a:latin typeface="+mn-lt"/>
        </a:defRPr>
      </a:lvl4pPr>
      <a:lvl5pPr marL="10345738" indent="-1149350" algn="l" defTabSz="4598988" rtl="0" eaLnBrk="0" fontAlgn="base" hangingPunct="0">
        <a:spcBef>
          <a:spcPct val="20000"/>
        </a:spcBef>
        <a:spcAft>
          <a:spcPct val="0"/>
        </a:spcAft>
        <a:buChar char="»"/>
        <a:defRPr sz="3400">
          <a:solidFill>
            <a:schemeClr val="tx1"/>
          </a:solidFill>
          <a:latin typeface="+mn-lt"/>
        </a:defRPr>
      </a:lvl5pPr>
      <a:lvl6pPr marL="10802938" indent="-1149350" algn="l" defTabSz="4598988" rtl="0" fontAlgn="base">
        <a:spcBef>
          <a:spcPct val="20000"/>
        </a:spcBef>
        <a:spcAft>
          <a:spcPct val="0"/>
        </a:spcAft>
        <a:buChar char="»"/>
        <a:defRPr sz="3400">
          <a:solidFill>
            <a:schemeClr val="tx1"/>
          </a:solidFill>
          <a:latin typeface="+mn-lt"/>
        </a:defRPr>
      </a:lvl6pPr>
      <a:lvl7pPr marL="11260138" indent="-1149350" algn="l" defTabSz="4598988" rtl="0" fontAlgn="base">
        <a:spcBef>
          <a:spcPct val="20000"/>
        </a:spcBef>
        <a:spcAft>
          <a:spcPct val="0"/>
        </a:spcAft>
        <a:buChar char="»"/>
        <a:defRPr sz="3400">
          <a:solidFill>
            <a:schemeClr val="tx1"/>
          </a:solidFill>
          <a:latin typeface="+mn-lt"/>
        </a:defRPr>
      </a:lvl7pPr>
      <a:lvl8pPr marL="11717338" indent="-1149350" algn="l" defTabSz="4598988" rtl="0" fontAlgn="base">
        <a:spcBef>
          <a:spcPct val="20000"/>
        </a:spcBef>
        <a:spcAft>
          <a:spcPct val="0"/>
        </a:spcAft>
        <a:buChar char="»"/>
        <a:defRPr sz="3400">
          <a:solidFill>
            <a:schemeClr val="tx1"/>
          </a:solidFill>
          <a:latin typeface="+mn-lt"/>
        </a:defRPr>
      </a:lvl8pPr>
      <a:lvl9pPr marL="12174538" indent="-1149350" algn="l" defTabSz="4598988" rtl="0" fontAlgn="base">
        <a:spcBef>
          <a:spcPct val="20000"/>
        </a:spcBef>
        <a:spcAft>
          <a:spcPct val="0"/>
        </a:spcAft>
        <a:buChar char="»"/>
        <a:defRPr sz="3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3" name="Rectangle 4"/>
          <p:cNvSpPr>
            <a:spLocks noChangeArrowheads="1"/>
          </p:cNvSpPr>
          <p:nvPr/>
        </p:nvSpPr>
        <p:spPr bwMode="auto">
          <a:xfrm>
            <a:off x="1600200" y="2546599"/>
            <a:ext cx="40690800" cy="2057400"/>
          </a:xfrm>
          <a:prstGeom prst="rect">
            <a:avLst/>
          </a:prstGeom>
          <a:noFill/>
          <a:ln w="9525">
            <a:noFill/>
            <a:miter lim="800000"/>
            <a:headEnd/>
            <a:tailEnd/>
          </a:ln>
        </p:spPr>
        <p:txBody>
          <a:bodyPr lIns="459006" tIns="229503" rIns="459006" bIns="229503" anchor="ctr"/>
          <a:lstStyle/>
          <a:p>
            <a:pPr algn="ctr" defTabSz="4598988" eaLnBrk="0" hangingPunct="0"/>
            <a:r>
              <a:rPr lang="en-US" sz="5400" b="1" i="1" dirty="0"/>
              <a:t>Karen Talley, Jordan </a:t>
            </a:r>
            <a:r>
              <a:rPr lang="en-US" sz="5400" b="1" i="1" dirty="0" smtClean="0"/>
              <a:t>A. Booker</a:t>
            </a:r>
            <a:r>
              <a:rPr lang="en-US" sz="5400" b="1" i="1" dirty="0"/>
              <a:t>, Erika Hernandez, and Julie </a:t>
            </a:r>
            <a:r>
              <a:rPr lang="en-US" sz="5400" b="1" i="1" dirty="0" smtClean="0"/>
              <a:t>C. Dunsmore</a:t>
            </a:r>
            <a:endParaRPr lang="en-US" sz="6000" b="1" i="1" dirty="0"/>
          </a:p>
        </p:txBody>
      </p:sp>
      <p:sp>
        <p:nvSpPr>
          <p:cNvPr id="4254" name="Rectangle 6"/>
          <p:cNvSpPr>
            <a:spLocks noChangeArrowheads="1"/>
          </p:cNvSpPr>
          <p:nvPr/>
        </p:nvSpPr>
        <p:spPr bwMode="auto">
          <a:xfrm>
            <a:off x="460374" y="4495800"/>
            <a:ext cx="42886359" cy="709576"/>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none" anchor="ctr"/>
          <a:lstStyle/>
          <a:p>
            <a:endParaRPr lang="en-US"/>
          </a:p>
        </p:txBody>
      </p:sp>
      <p:sp>
        <p:nvSpPr>
          <p:cNvPr id="4255" name="Rectangle 7"/>
          <p:cNvSpPr>
            <a:spLocks noChangeArrowheads="1"/>
          </p:cNvSpPr>
          <p:nvPr/>
        </p:nvSpPr>
        <p:spPr bwMode="auto">
          <a:xfrm>
            <a:off x="550235" y="5497900"/>
            <a:ext cx="13422743" cy="1066800"/>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square" lIns="96458" tIns="48229" rIns="96458" bIns="48229">
            <a:spAutoFit/>
          </a:bodyPr>
          <a:lstStyle/>
          <a:p>
            <a:pPr algn="ctr" defTabSz="957263" eaLnBrk="0" hangingPunct="0"/>
            <a:r>
              <a:rPr lang="en-US" sz="6300" b="1" dirty="0">
                <a:solidFill>
                  <a:schemeClr val="bg1"/>
                </a:solidFill>
              </a:rPr>
              <a:t>INTRODUCTION</a:t>
            </a:r>
            <a:endParaRPr lang="en-US" sz="6300" b="1" dirty="0">
              <a:solidFill>
                <a:srgbClr val="FFFF00"/>
              </a:solidFill>
            </a:endParaRPr>
          </a:p>
        </p:txBody>
      </p:sp>
      <p:sp>
        <p:nvSpPr>
          <p:cNvPr id="4257" name="Rectangle 11"/>
          <p:cNvSpPr>
            <a:spLocks noGrp="1" noChangeArrowheads="1"/>
          </p:cNvSpPr>
          <p:nvPr>
            <p:ph type="body" sz="half" idx="1"/>
          </p:nvPr>
        </p:nvSpPr>
        <p:spPr>
          <a:xfrm>
            <a:off x="550234" y="6990251"/>
            <a:ext cx="13422743" cy="13608791"/>
          </a:xfrm>
        </p:spPr>
        <p:txBody>
          <a:bodyPr wrap="square">
            <a:spAutoFit/>
          </a:bodyPr>
          <a:lstStyle/>
          <a:p>
            <a:pPr marL="457200" indent="-457200" defTabSz="1038225">
              <a:spcBef>
                <a:spcPct val="0"/>
              </a:spcBef>
              <a:spcAft>
                <a:spcPts val="1200"/>
              </a:spcAft>
              <a:buFont typeface="Wingdings" panose="05000000000000000000" pitchFamily="2" charset="2"/>
              <a:buChar char="Ø"/>
            </a:pPr>
            <a:r>
              <a:rPr lang="en-US" sz="3600" b="0" dirty="0"/>
              <a:t>Arnett (2000) proposed emerging adulthood as an important period for identity exploration. College students have opportunities to meet new people, expand their horizons, and further explore career options, which all contribute to identity exploration. </a:t>
            </a:r>
          </a:p>
          <a:p>
            <a:pPr marL="457200" indent="-457200" defTabSz="1038225">
              <a:spcBef>
                <a:spcPct val="0"/>
              </a:spcBef>
              <a:spcAft>
                <a:spcPts val="1200"/>
              </a:spcAft>
              <a:buFont typeface="Wingdings" panose="05000000000000000000" pitchFamily="2" charset="2"/>
              <a:buChar char="Ø"/>
            </a:pPr>
            <a:r>
              <a:rPr lang="en-US" sz="3600" b="0" dirty="0"/>
              <a:t>Self-defining memories are highly vivid memories and of higher personal importance than everyday autobiographical memories (</a:t>
            </a:r>
            <a:r>
              <a:rPr lang="en-US" sz="3600" b="0" dirty="0" err="1"/>
              <a:t>Kuyeken</a:t>
            </a:r>
            <a:r>
              <a:rPr lang="en-US" sz="3600" b="0" dirty="0"/>
              <a:t> &amp; Howell, 2006). These memories have ties to identity, establishing connections between past events and current roles and values. </a:t>
            </a:r>
          </a:p>
          <a:p>
            <a:pPr marL="457200" indent="-457200" defTabSz="1038225">
              <a:spcBef>
                <a:spcPct val="0"/>
              </a:spcBef>
              <a:spcAft>
                <a:spcPts val="1200"/>
              </a:spcAft>
              <a:buFont typeface="Wingdings" panose="05000000000000000000" pitchFamily="2" charset="2"/>
              <a:buChar char="Ø"/>
            </a:pPr>
            <a:r>
              <a:rPr lang="en-US" sz="3600" dirty="0">
                <a:solidFill>
                  <a:srgbClr val="8C0038"/>
                </a:solidFill>
              </a:rPr>
              <a:t>Redemption sequences </a:t>
            </a:r>
            <a:r>
              <a:rPr lang="en-US" sz="3600" b="0" dirty="0"/>
              <a:t>describe positive outcomes or lessons gained from a negative life </a:t>
            </a:r>
            <a:r>
              <a:rPr lang="en-US" sz="3600" b="0" dirty="0" smtClean="0"/>
              <a:t>event. </a:t>
            </a:r>
            <a:r>
              <a:rPr lang="en-US" sz="3600" dirty="0">
                <a:solidFill>
                  <a:srgbClr val="8C0038"/>
                </a:solidFill>
              </a:rPr>
              <a:t>Redemption</a:t>
            </a:r>
            <a:r>
              <a:rPr lang="en-US" sz="3600" b="0" dirty="0"/>
              <a:t> is related to psychological well-being and life satisfaction in college students </a:t>
            </a:r>
            <a:r>
              <a:rPr lang="en-US" sz="3600" b="0" dirty="0" smtClean="0"/>
              <a:t>(</a:t>
            </a:r>
            <a:r>
              <a:rPr lang="en-US" sz="3600" b="0" dirty="0"/>
              <a:t>McAdams, 2006). </a:t>
            </a:r>
          </a:p>
          <a:p>
            <a:pPr marL="457200" indent="-457200" defTabSz="1038225">
              <a:spcBef>
                <a:spcPct val="0"/>
              </a:spcBef>
              <a:spcAft>
                <a:spcPts val="1200"/>
              </a:spcAft>
              <a:buFont typeface="Wingdings" panose="05000000000000000000" pitchFamily="2" charset="2"/>
              <a:buChar char="Ø"/>
            </a:pPr>
            <a:r>
              <a:rPr lang="en-US" sz="3600" b="0" dirty="0" smtClean="0"/>
              <a:t>In contrast, </a:t>
            </a:r>
            <a:r>
              <a:rPr lang="en-US" sz="3600" dirty="0" smtClean="0">
                <a:solidFill>
                  <a:srgbClr val="FF6600"/>
                </a:solidFill>
              </a:rPr>
              <a:t>contamination </a:t>
            </a:r>
            <a:r>
              <a:rPr lang="en-US" sz="3600" dirty="0">
                <a:solidFill>
                  <a:srgbClr val="FF6600"/>
                </a:solidFill>
              </a:rPr>
              <a:t>sequences </a:t>
            </a:r>
            <a:r>
              <a:rPr lang="en-US" sz="3600" b="0" dirty="0"/>
              <a:t>describe negative outcomes or lessons gained from a positive life </a:t>
            </a:r>
            <a:r>
              <a:rPr lang="en-US" sz="3600" b="0" dirty="0" smtClean="0"/>
              <a:t>event, and </a:t>
            </a:r>
            <a:r>
              <a:rPr lang="en-US" sz="3600" dirty="0" smtClean="0">
                <a:solidFill>
                  <a:srgbClr val="FF6600"/>
                </a:solidFill>
              </a:rPr>
              <a:t>contamination</a:t>
            </a:r>
            <a:r>
              <a:rPr lang="en-US" sz="3600" b="0" dirty="0" smtClean="0"/>
              <a:t> </a:t>
            </a:r>
            <a:r>
              <a:rPr lang="en-US" sz="3600" b="0" dirty="0"/>
              <a:t>is </a:t>
            </a:r>
            <a:r>
              <a:rPr lang="en-US" sz="3600" b="0" dirty="0" smtClean="0"/>
              <a:t>related </a:t>
            </a:r>
            <a:r>
              <a:rPr lang="en-US" sz="3600" b="0" dirty="0"/>
              <a:t>to </a:t>
            </a:r>
            <a:r>
              <a:rPr lang="en-US" sz="3600" b="0" dirty="0" smtClean="0"/>
              <a:t>lower self-esteem in college students (McAdams</a:t>
            </a:r>
            <a:r>
              <a:rPr lang="en-US" sz="3600" b="0" dirty="0"/>
              <a:t>, 2006). </a:t>
            </a:r>
          </a:p>
          <a:p>
            <a:pPr marL="457200" indent="-457200" defTabSz="1038225">
              <a:spcBef>
                <a:spcPct val="0"/>
              </a:spcBef>
              <a:spcAft>
                <a:spcPts val="1200"/>
              </a:spcAft>
              <a:buFont typeface="Wingdings" panose="05000000000000000000" pitchFamily="2" charset="2"/>
              <a:buChar char="Ø"/>
            </a:pPr>
            <a:r>
              <a:rPr lang="en-US" sz="3600" b="0" dirty="0"/>
              <a:t>Factual </a:t>
            </a:r>
            <a:r>
              <a:rPr lang="en-US" sz="3600" b="0" dirty="0" smtClean="0"/>
              <a:t>elaboration refers to depth of event details provided when reminiscing, whereas interpretive elaboration refers to depth of detail provided about the </a:t>
            </a:r>
            <a:r>
              <a:rPr lang="en-US" sz="3600" b="0" dirty="0" err="1" smtClean="0"/>
              <a:t>reminiscer’s</a:t>
            </a:r>
            <a:r>
              <a:rPr lang="en-US" sz="3600" b="0" dirty="0" smtClean="0"/>
              <a:t> reflection on and assignment of meaning to the event (</a:t>
            </a:r>
            <a:r>
              <a:rPr lang="en-US" sz="3600" b="0" dirty="0" err="1" smtClean="0"/>
              <a:t>Grysman</a:t>
            </a:r>
            <a:r>
              <a:rPr lang="en-US" sz="3600" b="0" dirty="0" smtClean="0"/>
              <a:t>, </a:t>
            </a:r>
            <a:r>
              <a:rPr lang="en-US" sz="3600" b="0" dirty="0" err="1" smtClean="0"/>
              <a:t>Fivush</a:t>
            </a:r>
            <a:r>
              <a:rPr lang="en-US" sz="3600" b="0" dirty="0" smtClean="0"/>
              <a:t> &amp; </a:t>
            </a:r>
            <a:r>
              <a:rPr lang="en-US" sz="3600" b="0" dirty="0" err="1" smtClean="0"/>
              <a:t>Graci</a:t>
            </a:r>
            <a:r>
              <a:rPr lang="en-US" sz="3600" b="0" dirty="0" smtClean="0"/>
              <a:t>, 2016). </a:t>
            </a:r>
          </a:p>
          <a:p>
            <a:pPr marL="457200" indent="-457200" defTabSz="1038225">
              <a:spcBef>
                <a:spcPct val="0"/>
              </a:spcBef>
              <a:spcAft>
                <a:spcPts val="1200"/>
              </a:spcAft>
              <a:buFont typeface="Wingdings" panose="05000000000000000000" pitchFamily="2" charset="2"/>
              <a:buChar char="Ø"/>
            </a:pPr>
            <a:r>
              <a:rPr lang="en-US" sz="3600" b="0" dirty="0" smtClean="0"/>
              <a:t>Interpretive elaboration gives </a:t>
            </a:r>
            <a:r>
              <a:rPr lang="en-US" sz="3600" b="0" dirty="0"/>
              <a:t>important insights to identity </a:t>
            </a:r>
            <a:r>
              <a:rPr lang="en-US" sz="3600" b="0" dirty="0" smtClean="0"/>
              <a:t>development. Previous </a:t>
            </a:r>
            <a:r>
              <a:rPr lang="en-US" sz="3600" b="0" dirty="0"/>
              <a:t>work has shown that adolescents’ interpretive elaboration of turning point stories predicts identity maturity into early adulthood (McLean &amp; Pratt, 2006).</a:t>
            </a:r>
          </a:p>
        </p:txBody>
      </p:sp>
      <p:sp>
        <p:nvSpPr>
          <p:cNvPr id="4258" name="Rectangle 17"/>
          <p:cNvSpPr>
            <a:spLocks noChangeArrowheads="1"/>
          </p:cNvSpPr>
          <p:nvPr/>
        </p:nvSpPr>
        <p:spPr bwMode="auto">
          <a:xfrm>
            <a:off x="460376" y="31165800"/>
            <a:ext cx="42886358" cy="1417612"/>
          </a:xfrm>
          <a:prstGeom prst="rect">
            <a:avLst/>
          </a:prstGeom>
          <a:gradFill rotWithShape="0">
            <a:gsLst>
              <a:gs pos="0">
                <a:srgbClr val="FF9900"/>
              </a:gs>
              <a:gs pos="100000">
                <a:srgbClr val="A50021"/>
              </a:gs>
            </a:gsLst>
            <a:path path="rect">
              <a:fillToRect t="100000" r="100000"/>
            </a:path>
          </a:gradFill>
          <a:ln w="9525">
            <a:noFill/>
            <a:miter lim="800000"/>
            <a:headEnd/>
            <a:tailEnd/>
          </a:ln>
        </p:spPr>
        <p:txBody>
          <a:bodyPr wrap="none" lIns="96458" tIns="48229" rIns="96458" bIns="48229" anchor="ctr"/>
          <a:lstStyle/>
          <a:p>
            <a:pPr defTabSz="957263"/>
            <a:endParaRPr lang="en-US" sz="5000">
              <a:solidFill>
                <a:schemeClr val="bg1"/>
              </a:solidFill>
            </a:endParaRPr>
          </a:p>
        </p:txBody>
      </p:sp>
      <p:sp>
        <p:nvSpPr>
          <p:cNvPr id="4263" name="Text Box 190"/>
          <p:cNvSpPr txBox="1">
            <a:spLocks noChangeArrowheads="1"/>
          </p:cNvSpPr>
          <p:nvPr/>
        </p:nvSpPr>
        <p:spPr bwMode="auto">
          <a:xfrm>
            <a:off x="510145" y="31470600"/>
            <a:ext cx="33322655" cy="830263"/>
          </a:xfrm>
          <a:prstGeom prst="rect">
            <a:avLst/>
          </a:prstGeom>
          <a:noFill/>
          <a:ln w="12700">
            <a:noFill/>
            <a:miter lim="800000"/>
            <a:headEnd type="none" w="sm" len="sm"/>
            <a:tailEnd type="none" w="sm" len="sm"/>
          </a:ln>
        </p:spPr>
        <p:txBody>
          <a:bodyPr wrap="square">
            <a:spAutoFit/>
          </a:bodyPr>
          <a:lstStyle/>
          <a:p>
            <a:pPr>
              <a:spcBef>
                <a:spcPct val="50000"/>
              </a:spcBef>
            </a:pPr>
            <a:r>
              <a:rPr lang="en-US" b="1" dirty="0">
                <a:solidFill>
                  <a:schemeClr val="bg1"/>
                </a:solidFill>
              </a:rPr>
              <a:t>Social Development Lab  (socdev@vt.edu)</a:t>
            </a:r>
          </a:p>
        </p:txBody>
      </p:sp>
      <p:sp>
        <p:nvSpPr>
          <p:cNvPr id="4264" name="Rectangle 191"/>
          <p:cNvSpPr>
            <a:spLocks noChangeArrowheads="1"/>
          </p:cNvSpPr>
          <p:nvPr/>
        </p:nvSpPr>
        <p:spPr bwMode="auto">
          <a:xfrm>
            <a:off x="7250237" y="563465"/>
            <a:ext cx="29478163" cy="2313391"/>
          </a:xfrm>
          <a:prstGeom prst="rect">
            <a:avLst/>
          </a:prstGeom>
          <a:noFill/>
          <a:ln w="9525">
            <a:noFill/>
            <a:miter lim="800000"/>
            <a:headEnd/>
            <a:tailEnd/>
          </a:ln>
        </p:spPr>
        <p:txBody>
          <a:bodyPr wrap="square" lIns="96458" tIns="48229" rIns="96458" bIns="48229">
            <a:spAutoFit/>
          </a:bodyPr>
          <a:lstStyle/>
          <a:p>
            <a:pPr algn="ctr"/>
            <a:r>
              <a:rPr lang="en-US" sz="7200" b="1" dirty="0"/>
              <a:t>Redemption and Contamination Themes are Linked with Greater Elaboration in College Students’ Self-Defining Memories </a:t>
            </a:r>
            <a:endParaRPr lang="en-US" sz="11500" b="1" dirty="0"/>
          </a:p>
        </p:txBody>
      </p:sp>
      <p:sp>
        <p:nvSpPr>
          <p:cNvPr id="4266" name="Text Box 194"/>
          <p:cNvSpPr txBox="1">
            <a:spLocks noChangeArrowheads="1"/>
          </p:cNvSpPr>
          <p:nvPr/>
        </p:nvSpPr>
        <p:spPr bwMode="auto">
          <a:xfrm>
            <a:off x="12877800" y="31470600"/>
            <a:ext cx="30089475" cy="830997"/>
          </a:xfrm>
          <a:prstGeom prst="rect">
            <a:avLst/>
          </a:prstGeom>
          <a:noFill/>
          <a:ln w="12700">
            <a:noFill/>
            <a:miter lim="800000"/>
            <a:headEnd type="none" w="sm" len="sm"/>
            <a:tailEnd type="none" w="sm" len="sm"/>
          </a:ln>
        </p:spPr>
        <p:txBody>
          <a:bodyPr wrap="square">
            <a:spAutoFit/>
          </a:bodyPr>
          <a:lstStyle/>
          <a:p>
            <a:pPr algn="r"/>
            <a:r>
              <a:rPr lang="en-US" b="1" dirty="0">
                <a:solidFill>
                  <a:schemeClr val="bg1"/>
                </a:solidFill>
              </a:rPr>
              <a:t>Presented at the </a:t>
            </a:r>
            <a:r>
              <a:rPr lang="en-US" b="1" dirty="0" smtClean="0">
                <a:solidFill>
                  <a:schemeClr val="bg1"/>
                </a:solidFill>
              </a:rPr>
              <a:t>biennial meeting </a:t>
            </a:r>
            <a:r>
              <a:rPr lang="en-US" b="1" dirty="0" smtClean="0">
                <a:solidFill>
                  <a:schemeClr val="bg1"/>
                </a:solidFill>
              </a:rPr>
              <a:t>of the </a:t>
            </a:r>
            <a:r>
              <a:rPr lang="en-US" b="1" i="1" dirty="0" smtClean="0">
                <a:solidFill>
                  <a:schemeClr val="bg1"/>
                </a:solidFill>
              </a:rPr>
              <a:t>Society </a:t>
            </a:r>
            <a:r>
              <a:rPr lang="en-US" b="1" i="1" dirty="0">
                <a:solidFill>
                  <a:schemeClr val="bg1"/>
                </a:solidFill>
              </a:rPr>
              <a:t>for Research in Child Development, </a:t>
            </a:r>
            <a:r>
              <a:rPr lang="en-US" b="1" dirty="0">
                <a:solidFill>
                  <a:schemeClr val="bg1"/>
                </a:solidFill>
              </a:rPr>
              <a:t>Baltimore, MD, March 2019   </a:t>
            </a:r>
          </a:p>
        </p:txBody>
      </p:sp>
      <p:sp>
        <p:nvSpPr>
          <p:cNvPr id="4270" name="Rectangle 192"/>
          <p:cNvSpPr>
            <a:spLocks noChangeArrowheads="1"/>
          </p:cNvSpPr>
          <p:nvPr/>
        </p:nvSpPr>
        <p:spPr bwMode="auto">
          <a:xfrm>
            <a:off x="892175" y="15762288"/>
            <a:ext cx="13128625" cy="651398"/>
          </a:xfrm>
          <a:prstGeom prst="rect">
            <a:avLst/>
          </a:prstGeom>
          <a:noFill/>
          <a:ln w="9525">
            <a:noFill/>
            <a:miter lim="800000"/>
            <a:headEnd/>
            <a:tailEnd/>
          </a:ln>
        </p:spPr>
        <p:txBody>
          <a:bodyPr lIns="96458" tIns="48229" rIns="96458" bIns="48229">
            <a:spAutoFit/>
          </a:bodyPr>
          <a:lstStyle/>
          <a:p>
            <a:pPr defTabSz="1038225" eaLnBrk="0" hangingPunct="0"/>
            <a:endParaRPr lang="en-US" sz="3600" b="1" i="1" dirty="0"/>
          </a:p>
        </p:txBody>
      </p:sp>
      <p:sp>
        <p:nvSpPr>
          <p:cNvPr id="2" name="AutoShape 158" descr="data:image/jpg;base64,/9j/4AAQSkZJRgABAQAAAQABAAD/2wCEAAkGBhQSERMUExQUEhUVGR4ZGBgXGR8dHhwiIB0gHBkfGiEgHCcfIB4jGSIdIC8hJCouLSwtHyIxOjAqNSYrMCoBCQoKDAwNFw8PFTUdHhwqKi8tKjUpLCk1NSwpKTU1KjUpNikwNSk2MTAsNTU1LCkqLDUpNSksLCk1My01KSkuNf/AABEIADgBBAMBIgACEQEDEQH/xAAcAAABBQEBAQAAAAAAAAAAAAAAAwQFBgcCAQj/xABHEAACAQIEAwUEAg4IBwAAAAABAgMEEQAFEiEGEzEHIkFRYRQycYEVIxYkMzQ1QlNyc5GTobKzNlJig5KxwtElVIK0wcPS/8QAGAEBAQEBAQAAAAAAAAAAAAAAAAEFAgT/xAAhEQEBAAEDAwUAAAAAAAAAAAAAARECAyEEQXESMVGBsf/aAAwDAQACEQMRAD8As3Z/XVFbHUNNVTgxEBdBUdQTv3PTEdn+YV8EKSpWyMDHE7BlS95A52svQafHzw97HPuNb+cv8LYa8ZfeK/oKX+CXF7tfidRdOJjM7Q4yGatliEstbLuYiFUJ0eXlkElettxbCvFWZ1NJX0kMdTMySFCwcqb3l0ke6NrYV4a+9E+FP/3Rwz7SfwrQf3f87Ce7nTi71lkxz2nwufGtLWNTlqGblSxgtp0BuZt7tz0PW3rjMOAOKM0zKpaL20Qqia2PKQnqBYCw3ufHpjb8Y01N9F8SIR3Yazp5fWGxHymA+TDEZTVoKGRacxmdnk0kc4qt7m9jpA07eVvDGVcd5vm2XzwRpWc8VFxH9UgbUCBpIsfFlsR18hjZMZvNH7dxASBrjy2LYeBlbcC/gb/vTASB4rqoswpKARif6tWqJrG4uGue6AqjUvj1vbF4xlkfaBmAzWno6iCGmDsNQXvllKtazXta46gDocWDtF4lrqKIy00MLxKoMkjsSVJbTsgIuBtvfx6bYC54MZivHlfPS06UUIqKpokeeQgBIywuFtcDWRvbwFtjfZ9TZ/XzyChhkiWogiVquodNQV230RoLKSPEnbAaBjiV7KT1sCcZbxXn+cZUomlmpquFjouYtGkkXBIUg+B8T0xOLmWbR0rzGOlq3azIsbFVCadRbfdiTYBdsA77O+LZ8wjmlmgECBwIiNXeFt9z71jbcC2Ldih9lXGU+YR1Ek+gaHVUVFsANNz1JPXzOIbNO0utp8xhgqooaOEsGY31kpvvq6eHQC99sBquDGeZhWZ5Ujm0qQUsRF0SWxlYeBe4KqT/AFfDxx52adoE9VNNR1ihaiEE3A030nS4YdNQJG42IwEv2icXTUEURp4RUSyvoVTc+BOwXc4tUDEqpYWJAJHkbbjGZ9pPHuYUL2SnhSJyVimJ1k7DwuAp8bG+L5mVROKQtTqstQUGgMQFLG27bjYdT8MBJ4a5pMUglZdmVGIPqFJH78UF8v4i0lhU0YPXQF3+AJjt+/C/ZzxjPX+10lagE0HdcqLXBLIwIBsGBBFxgI/gr6ZrqdKh66OBH9wchXYgGxJ6Abg264aT5zma5umXe3izKG5vs6f1C/u39Ldcanl2XRwRJFEoSOMBVUeAGMszL+lsP6MfynwD7jCPOaKneoSujnSPdxyFRgPMdQbePTF84arGlo6aSQ3eSGNmNrXJUEn9eF82hjeCVZrcoowkvsNNu9c/DFJyPM6uvivl7RUFHH9VCzxmR3C924UkBVA2F7n/AMBoODGbPxjW5bVww5iYp4JzpSojXQVOw7y9Nri48jcE2IxaOL+MEoUjGkzTzNohiXq7bDc+CgkXPrgLDij9ptDXGnkmpaswpFGWaJVALWuWPMvcd3wt4dcI1dBnz95aiih8eWqsQPTUym5w/wAxep+han2wKKgQyh9BGk7GxFvNbbYBl2MOXy1ZHJeR5JNTsbs1m2ux3NvXF8xjvZtxNNHlsdPRQe1VOqRmBbSkSlu6ZDtu3goNzY9MOKntMzKgnjXMqWJYpD70d+g94qQxBIBuVO5wGtYMeKwIBG4ODAZj2Ofca385f4WxG8W5nCaeKIyC7w03u94gBZA562uLjYkdcV7J5njpKmWKonieN0uqHShDNpBJvcnr5fPEq0lQKD2n2yo5mkPo1+BkMd7e9p2vrva+1vHHVnLc1beN268+9k+8eE3wnmsT0wRXGpfZ1KnY39pJ2HjtvtjztJ/CtB/d/wA7Fcrc4lWkimWqrBJIxUK7ixCj6xltuFDEKL9d/LCk6ky5bM8tQ7vKndnILBQ62dbdFY3sDvtfCRJtY3PX5/G5YzntuyQyUS1CbSUrhrjrpYgN67NpPyxo2G+Y0KzRSROLrIrI3wYWOOWIhso4sSTLFrmPdEJd/QqO+P8AECLYi+yfLmWiNTJ92rJGnc+hPcHwC7/PGTUGYTLDLkhvrkq1QHwA1Wk+AJCv/ix9EUtOsUaouyIoUegAsP3YDKeLf6UUH5if+3F07TvwVWfo/wDUMZtxRxVStxDSTrMjQxBFeRd1B7/iOoGpbkevli69pvE9N9FTATxsZ0+qCsCX7wBK26gb3PpgFexyhEeUwmwvKzu3rdiBf/pAHyxAcC5isGeZpDM2h5pNSajbVuSAPUowI9MSnZDxTTPQU9PzUWdNS8ssAx7zMCo8brvt6+WKlxrnNHVZuYq9DTQ04ZeYqnmSHbTqIG0e5K2Hz3tgq29tR5lFHTp3pp5kWNB7xte5A8htc+uLpl1HyqaOIm5jiVCfgtsZ3w7xFkFE2uGW8lrcxxI728RcjYfC2LrNxpR+ymp9oi5JuA1+pt7tuur+za+CKP2Cfcaz9MP8jhn2pUwkzvLI23VuWCPQy74S7C+IYE9ohkkWOSWVWjVjbVcEWXzN7C3XfDLtF4spmzmimjkEiUxTmlNwLSXIHmQPLBW54yXIUtxXWW/Jsf1pCcaLT8U0rwNULURGFdmk1DSDtsfI7jb1GMh4d4upvsiqKlpVSGQOiO2wOyKvwBCmxPpgixdv33nT/pv9Bxo8dQscCu7BFVAWZjYAW6knpjKe3nPYXihgSRHlWTWyKblRo21eV7jCfarn4qsrp2pZBLCHUThD7p0/Vh/Ed6/Xxt6YKug45kqrrltO1QAbGolJjgB9CRqe3ko+eKn2SK4zXNhKVaQMdZUWBbmvqKjwF72xZct7SstjpIuXKosoVYEUmS9rBAgHW+3l64pvZzna0+b5gKxkp5Z2uFZhYMXLlL9L94fvwRtOMjzL+lsP6MfynxqWY5rFTrrmljiW9ruwUE2JsL9TYHb0xhVfx1AeIUrAbwIRHrsfd0FC4HW1yT8BgNL7Yato8pn07ayiH4M4DfrG2IPgbK8zOX03s9TSxRFLoDEWYAkk3N7E3vi1Z3FBm1BPDBNHLrXZlYMFb3k1W6bgetsUTs97QFy5Dl+YhqdoWOhipIAJvZrC9r3IbcEHASHEnZnmNfoFVXwsqXKhYdO52JsCP88R9fqbiajilbVyIkANtiwjZiQPVt8XY9qOXFlValZGchVVFZiSxsB7vmcVHtYySenrKfNKdC/K0iUC+2kmxa34pUlSfDbzwVrOITjf8HVn6CT+E4hcr7X8umjDNOIGtukgII89wCD8QcJ8V8d0UmWVLpOrLIkkSdQXbTYhAQCbFhcjYYIZ9hVGq5ZrA70krknztZR+4Ybdvw+0ID488fy3xz2JcSU4olpmlRZhI9kY2LajcFb9fHp5YZdvGfwPTxU6So8yzamRSCVARgdXkbkbdcFallX3CL8xf4RgxD5BxhRyU0LLUw+4oILqCCFFwQTcEYMEVziDsm1CQ0cpiEhu0Te4bG4sRuLHoDf5Yz3OstraVOTOJUivsLkxnx2I7vXe37sfRGOJYVZSrAMp6gi4PxBxZXu2ut16ONU9UfPWUcN1ldoEaO6KNKs2yKL3sCdutzYY1bIeAGUxSVlRJVPEQyIWPLQjoRfckfL4YuKIAAALAdAMe4W5Te6zXucSYgwYMGI8RguQ04lMwgi5pNzJoXVe1r6rXvbbD5luLHcHHuDAMfoKn/IQ/s1/2x0+TwGwMMR0iwui7DyG2w9MPMGAj5MvihVpI4Yw6KxGlFB6HYEC+/TGd9kpp6+KplqliqKp5Sz81VchdK6AoYGyDcC3w8sapjP867GaWWYzQyTUjsSTyiNNz1IHVbnyNsBYq3hTL1jYyUtIiAd5jGigD42Fv14qPZTkMX2+yIJKR6j7X1jUCFuCy6h03C38bemHlF2NU2oNUz1NZY3CyyHT8wNz+vF8gp1jVURQiqLKqiwAHQADoMA3jyeBSGWGJSNwQigj4G2OfoKn/IQ/s1/2xD5XxP3K6eocLBDO0aG3RUCqx23N5NWH9HxVTyzCFGbUwJQlHCuF97lsVCvb+yTtvgHwyyLQU5Uegm5XQNN/O1rXwl9BU/5CH9mv+2OYc/hanNSHAhUMS5uLBCQ9777EEfLCFXxVBHoBMjO6BxGkbu4U/jMqqSo+Nt9sA7lyeBiWaGJidySikn4m2O0yyJVZBHGFb3lCgA+G4tY7eeGsvEtOtMKoyryDps/h3mCC/l3jY36b3tbHFBxTBNKYkZtekuNUbqHUEAtGWUBwCRuL9RgO6HhilhfXFTQRuOjLGoI+BAuMOWyqEtrMUZa99Whb3872vf1xDcK8Ve2SVQCsEik0JeN1uAAGJLADVzNQ0jcAC43wcW8V+yNToquzzSqu0bvZOshGkbsFGw6+NrA4Ccq6COUASRpIAbgOoYA+YuPLDX7G6X/loP2Sf/OIas4vEVfJEzNy44EblpGXdndmNwFBayou/h3h6Yl24kpxTLU80clgCrb96+wAFtRYnbSBe/hgHlJQRxAiONIwTchFCg/GwwjmWSQVAAnhjmt01oGt8LjbCeVZ/FUF1QsHSxZJEZHAPunSwBsbGx6YjeK8xmEtHT08gikqJGuxQPZEQs9gdr30j54B9QcK0kJDRU0EbDoyxrcfA2viVxC5fllTG4aWsMyAG6GFEvttuN9uuF/sjg9mFVqPJYAhtJudTaVsLX3JFvjgEKjguidtTUlOzXuTy13+O2+F/sYpNKp7NTlUvpBiQgX6222uevniOm4s/wCJJRqr2EZaRuW57xIEYDW0hSNRLHa4te98SacQQmCScP8AVRa9bWO3LJD287EHp1wBTcO00bB46eBHHRliQEfAhbjbHMvDNIzFmpqdmY3JMSEknqSStyccZhxTTwFBI5DOhkRQrFmAsNlAJJuw2Av18jjir4sgjKgmRnZBJoSN3dVPRnVVJUfnW8cA7p8jp4wQkEKAm5CxqBfpfYdbAY9wtQ1yTRrJEwdHF1YdCMGAXwYMGAMGDBgDBgwYAwYMGAMGDBgDBgwYAwjWVIjjdz0RSx+QvgwYDPoMuJyvLaZlN6ueN5lN+hZqmW/6rb4sVSvMzWBbd2mp3k6fjSMEXfp7qvtgwYCByqjeeaahKkQQVUk0pI2cMwlgjB8QXYs3ogH42E6iqEFbXGernpZJJFaNUjVuagjUR8rVGxYhtQKr0PhvfBgwDmXKfqsvpmEv2xVNUyrKFJAUNMyvoGgfWFNh52xMMS+au1mK0tLbYdWle5t5nRGP14MGA47NahXy+Ng2pyztLsQQ7OXdWv4qWsfhjjO6pfpagSQ6Qsczxkg2aRtKBR4XCaz8MGDAIZTVcuPNa4qdRlk03HVYE5aAbXsWVj88RFdlhp4co5kklPFCjcyVFBCStGNLOGVgASZBqI2J6i+DBgJzhOFZqmSqEtTUBY+SksqoqOCwduWFRSwUgDWdjc2vbCeaZPHW5romTmRU1NexvbXK+xuCNwiHb1x5gwC2dcPw0VFWSUkGmUwOBouWOxtbc9Dvt5Yi5cwhnTLKOlvNEJI9UgB0BYE1hdRG7FlXbw8bHBgwD/LswHt+asATMiRqkdjcokeoFfCzSOw26kYgKfMY5cppKKEtK8zRRTkBrRl21ziQkbN7409flgwYC15fTCXNKmUr97xRwRn1a8slvkUGK2asU9VXGarqKaWSbUkaRq5lTSoi5WqNi+w06QdjfYXwYMBdOFct5FLGn1gJu7CQqWBdi7A6AF2YnptgwYM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 name="AutoShape 160" descr="data:image/jpg;base64,/9j/4AAQSkZJRgABAQAAAQABAAD/2wCEAAkGBggSEBUTEBQVFRQWGBoZGBgVGB8cIBcWHyIqHx8gIRkgHyYiGyUvHh8jHzsgLzMrLTgsISAxNTAqQTI3LCkBCQoKDQwNGQ4OGDUkHiQ1MDU1MDU1NTU1LjY1MjUtNTA1LTY1NjQ2LjU1NSk1KTU1NTExLDI1NSk1MC82KTI1Mv/AABEIACwAxAMBIgACEQEDEQH/xAAbAAACAwEBAQAAAAAAAAAAAAAFBgAEBwMCAf/EAEEQAAIBAgUCBAQCBQgLAAAAAAECAwQRAAUGEiETMQciQVEUMmFxgZEjQlJ0oRYXMzVUgpO0FTZDY3J1krGys+H/xAAYAQEBAAMAAAAAAAAAAAAAAAAABAIDBf/EACARAQEBAAECBwAAAAAAAAAAAAABAhEDMQQhQVFhccH/2gAMAwEAAhEDEQA/ADtNWZvJQLUfGVCyvWiC4K2CGbp8KV7hT+eBLT6xFRt/0g/R+IEXZd+0zmC9tm29xu9rflgplH9Uxf8ANE/zIx4k/pR++J/n2xprp5slvlO/s8ZlmucRZT8SKuczCqaEkstigkZPl227AYPeLf8AKSKkNXl9S8fRF5IgqEMl+WBKk3H5WH5rWoP6hP7/ACf+98a9UU8UiMjgMrgqwPqp4I/LGeU3Xk4n3fwh+FDZvU0kVbU10sxffeLbGEFiVsbLuJFr9x9sC/FaTVNIYZKGulvUTiJYCkfDMCV2ttvYWtzfuOce/BuR6SeuyqQ808pkjv8ArRNxf/xP9/BKtiNdqBE56WXQlyR6VE3C/iEG4fUHGaUV0/U6o+NeCoRTSQwoonIs009l3N37X3dgAOBhrxk+jKCaDUtXA0886pTAoZ3LsoZoyRc/e2BNTRZnFqJ6OmqZyaint1ZnMjQIxDyFL9jZLD2J+mA27EvjHqPTNCubDKDJNLTdJ6qfqOd1RM1lAkddpZQoFl7Xve+K2qNE5XS5tQU1N1o6esLiWGOZ1UlOzCzX/Wv+GA0fOsw1CK+lipYVambc1RK36ijgAG4F/W1icMeMj1FkrU2fZWqTzvDKzWikkZljMa2XaL+xH14744eLlPmcGZUE1PPK7TzWWGVz0lkUqEIQW4u1z3OA2O+Kec1FVHTyvAnUlWN2jT9twPKPxPGM0154VUQo5qwT1L1sKGXrNIbsy+Y+UcILXsFtbjFxmrq7TSTvUTxzJTvLvhcoXaMN85HJB28j3N8A66Wmzh6SNq9ESoIJdU7LzwO55tb174K3wheHeWir09TxSPIolVt7I1nP6Qk+bvz2J9sJ/iV4faSy6jaankeGsWzRfpiXkN+fLe/a53C1rd8A16lOpajOlpKSramhWlE0hVFfneV4uO549ewJ5wEzN9TxZ1S5eMzqCk0RkZ+nFuBG7gDZa3k/jjSNJVk0tBSyyHc7wRMx92Kgk/nzhD1J/rbl/wC7N/3kwHaSHVlHm1DHJXvU01Q0isGjRSGVC1jtHI9bi3Y/jpl8Z54s6xal+GpUm+HNS9pZx3hgBG4rwbMb2B+h++EzVdboBKd5cqqHSvSzRvC0zNIwI+ctcMCO5P8A8wG7Y5zo7KwVirEEBgL7Tbg2PBt3xlT67zGuGV0aM0MlZH1KmRPKyxrcMEP6hYo3PcC1sMtN4SacinSohEyTIwYP1mYkg3s24ncD64Bc0eucRakqKeqq5alY6behc2A3FP8AZjyg8kXAxq+MdzCLMJNVTw08hiMtKivKou0cQCsxS/G42Cgnte/NsfNVZBX5PV0VVS1lTIk1QkMqTyF92779+A32NiMBseJiYmAxOmz+pEEEMUdN05K9lUNJKCk6SBwXbta5BsL8HHQJN/pAxyPFHLdalUd6gKfM0xulvIFYFyDxyOcMef8AhjWArJlk4iZJmqFjkUFeqwAJD2uBYfKQR9sIFTkWv2naH4bazQ9C6IojSDdchZB5VBN783sTie8zu6/TuNznNkXp9RGbKv6OnaAVCs6K8yuksjsw8xADc3O0E2BGN2GM90z4a1IpoocweJ44mDpFFEos4N7tLbcxPra1+xJGNCxtxL6ovEbxbxn5ZP4iTDLc6osz5EMoMFQQPT0J9/Kb2/3eGHwmikekkrZBaStmeY39EvtRfsFH8cNOcZHl1VGI6qJJUDBgri43Dsf44sQUdOkYiRQsartCgWAW1rAe1sZpWXZJm9B/KysPVSzUyIp3CzOOmSoN+TwePoccJs0oF1gC0kYHw2y5YWElj5b34PpbD9D4f6WRlZaOnDKQQRGOCOQfzx5fw80oSSaKnJPJJjHJwCF4m1VImcUj0tStLXdM7pZbCHoeawcnuSbgAX9L24ODmn5cperjqa7MqSqqlUxwrEyIke7vtXcSzHtu9uAML0tZp1s8q6fOFjWOOOKOjWYWjSIC7W9ASbWP0Iv6Y8azyrw5eneCgjhlrJBaBaS7N1PQkqSoX3vxa+AJ+Iea0KZ9lG6RB02l33YeTdYLu/ZuffFfxhzigWvyi8qfo6jqP5h5I90fmPsODz9DhyovDvITFH8VTQSzhEEsjICZJAoDMSeTci98W59A6Yc7no6djYC5jHZRYD8AAMBV8QM5oFymqcyJteCRUIYedmUgAG/PJ9MK2ms1oRpM3lTy0kyHzDhyHAUi/BPth4n0Xp5444npYGji3dNCgsm7lrD0vbHIaC0xsMfwdPsLBivTFiwBANvcAkficBlcOt6ik0tSmjcCUuYXYWYwgs7E7fQ8WF/fF7XMek6bJ51pZEnqZ0W8u8SzSi4LOz3LBbDnsOwxpVPonTsaSRpSQKkoAdRGLOByLi3NjzjnQ6C0zCkiRUkKrINrjbfct72JNza4Bt24GA8eH9ZTvldIUdWC08QaxB2kILg+xHtjO9U6mypdV0TmVNkcXTkbcNqO2+wLdh8w+18apRacymGF4IYI0ikvvRVAVrixuB3uOPtgd/NzpL+xU3+GMAm+LolhqcvzWMGSGmkIl2G9kYix49xuW/a+33w7Ueu9MyxCVKyn2EX80qqR91YgqfocE6PKKCKHoRRIkNiOmqgLY9xt7c3wC/mw0fv3/BQX7/Lx/wBN9v8ADAJPiDXrS5tl2bi70ZTpO6AmwO6x+oKvce+0/TGjQaz066hkq6chrW/SpyT2Fr3v9O+CMmX0jRdJo0MW0LsKgrtHYbSLW+mAFL4aaTjlWWOjiV1YMpAPlYcggXsOcAnZbnOXjV1ReRPNTLGDuFjINhK397A8fTHfxwzOjRaBWdQwrYpCLi4jUG7Eeg5HOG7+brSf9ipv8NcWK/ROnZ5GlnpYJJG+ZnQEn05P2wBiKVGAZSCD2INwfxxMcqDL6SCNYoEWONflVBYD14A+uJgLGJiYmAmJiYmAmJiYmAmJiYmAGZzpnJ6sAVUEU1uxdQSPse4xMn01k9ID8LBFDfuUQAkfVu5wTxMAsaoYvW5dTi/Mzzt/wQoe/wDfkT8sDcv1dnUgpJiIOjVVLRJGFbe0XnKyb99lOxL7dpuPUdg01GR0zzicluoInhFm4VHILED0a6jn6Y4U2l8vQUoUNakUrEL8C6bLn9o7fX6nAAodb1JjiUhOt1Kgz2U7Y6endld7Xvc2VV57sTzYjHDINb5nPLTkx3jqCbximnU06lSyM1Qw6cnYKbBRdhYn1ZKDS2WQvUOiXNSxMu43BBvdQPRbsxt7scVcs0ZRQkESTvsQxRCSTcIIyLEILC3FhuNzYAXwAfLtW53IKSYiDo1VS8SRhW3mLzlZN++ynYl9u039xewv6DfMJBVTzyB1lqZBGApXakRMXF3bynZcAW53G5vwUptMZfGKUKGtSKViF+ACmy5/aO31+px00/kdPSQ9GJnKBmKh23FQTewNu1/e5+uAQ8+q82Zc2cShldo6GCMKRaRtq3DbyBzMQTbkqDxa2Cc+r8xoxVRyrFIadaYRCFHUdSYlVjPLs22yncACQfl7DB6PR9AGY3kINSKraW8omHPAte247rG/IHtjpV6Ty6RZw2+9Q6SMwYhldAoQo36u3YCPrfAD9L6izGad4phvURq4lWmmgUNezIRLfcexBB7XuBhbqKH4rMK2V8vasRHSBD1UUIY0BcAM4PLP3+mHnJchgp97B5JZJLF5Jm3M1uFHAAAFzYAAck+uO+VZRTU6usV7PJJK1zcl3Ys38T+VsAvU+fin+LRYlip6GmjfaOSJCrSMm69rBQo+7d8C5M6zX4oTzugjpMvFRNEEa3WkBJF9/cdI2JBsCR63wezTQmW1DzGR5glRtMsayWR2UABiLX+VQLXtx2x3rtH5fNJUs5ktVRCKVA9lIHAIFrhgLjvbk8YCiNU1iNRrMEDPTSVFTYH9GqIt9vPHne3N+FOBP8tM+SnpXnEKyVgUxqkUsnRULvdnVCWk4KgINtieT3IPDQ2XnqmSSeSSaA07yPJdjESSQLABe/oBi7m+naWdY/M8Twm8TwnaycbSBcEEFeCCCO2Ap6az+smjk6yMSkhRZBC8QlTarBhHJ5l+Yr6i6m2JgrlOU09PH049xFyzM7Fmd2NyzMeSScT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 name="Rectangle 9"/>
          <p:cNvSpPr>
            <a:spLocks noChangeArrowheads="1"/>
          </p:cNvSpPr>
          <p:nvPr/>
        </p:nvSpPr>
        <p:spPr bwMode="auto">
          <a:xfrm>
            <a:off x="457200" y="20574000"/>
            <a:ext cx="13563600" cy="1066896"/>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square" lIns="96458" tIns="48229" rIns="96458" bIns="48229">
            <a:spAutoFit/>
          </a:bodyPr>
          <a:lstStyle/>
          <a:p>
            <a:pPr algn="ctr" defTabSz="957263" eaLnBrk="0" hangingPunct="0"/>
            <a:r>
              <a:rPr lang="en-US" sz="6300" b="1" dirty="0" smtClean="0">
                <a:solidFill>
                  <a:schemeClr val="bg1"/>
                </a:solidFill>
              </a:rPr>
              <a:t>METHOD</a:t>
            </a:r>
            <a:endParaRPr lang="en-US" sz="6300" b="1" dirty="0">
              <a:solidFill>
                <a:srgbClr val="FFFF00"/>
              </a:solidFill>
            </a:endParaRPr>
          </a:p>
        </p:txBody>
      </p:sp>
      <p:pic>
        <p:nvPicPr>
          <p:cNvPr id="37" name="Picture 36" descr="/Users/erikahernandez/Desktop/Screen Shot 2017-02-27 at 3.27.45 PM.png"/>
          <p:cNvPicPr/>
          <p:nvPr/>
        </p:nvPicPr>
        <p:blipFill>
          <a:blip r:embed="rId3">
            <a:extLst>
              <a:ext uri="{28A0092B-C50C-407E-A947-70E740481C1C}">
                <a14:useLocalDpi xmlns:a14="http://schemas.microsoft.com/office/drawing/2010/main" val="0"/>
              </a:ext>
            </a:extLst>
          </a:blip>
          <a:srcRect/>
          <a:stretch>
            <a:fillRect/>
          </a:stretch>
        </p:blipFill>
        <p:spPr bwMode="auto">
          <a:xfrm>
            <a:off x="38146740" y="159872"/>
            <a:ext cx="5058660" cy="4239302"/>
          </a:xfrm>
          <a:prstGeom prst="rect">
            <a:avLst/>
          </a:prstGeom>
          <a:noFill/>
          <a:ln>
            <a:noFill/>
          </a:ln>
        </p:spPr>
      </p:pic>
      <p:pic>
        <p:nvPicPr>
          <p:cNvPr id="12" name="图片 11"/>
          <p:cNvPicPr>
            <a:picLocks noChangeAspect="1"/>
          </p:cNvPicPr>
          <p:nvPr/>
        </p:nvPicPr>
        <p:blipFill rotWithShape="1">
          <a:blip r:embed="rId4"/>
          <a:srcRect t="26681" b="27319"/>
          <a:stretch/>
        </p:blipFill>
        <p:spPr>
          <a:xfrm>
            <a:off x="609600" y="820925"/>
            <a:ext cx="6193371" cy="2848951"/>
          </a:xfrm>
          <a:prstGeom prst="rect">
            <a:avLst/>
          </a:prstGeom>
        </p:spPr>
      </p:pic>
      <p:sp>
        <p:nvSpPr>
          <p:cNvPr id="4" name="TextBox 3">
            <a:extLst>
              <a:ext uri="{FF2B5EF4-FFF2-40B4-BE49-F238E27FC236}">
                <a16:creationId xmlns:a16="http://schemas.microsoft.com/office/drawing/2014/main" id="{4BCAB23C-0DAB-1A48-AFB2-5F54AF7E7038}"/>
              </a:ext>
            </a:extLst>
          </p:cNvPr>
          <p:cNvSpPr txBox="1"/>
          <p:nvPr/>
        </p:nvSpPr>
        <p:spPr>
          <a:xfrm>
            <a:off x="472649" y="21717000"/>
            <a:ext cx="13750414" cy="6093976"/>
          </a:xfrm>
          <a:prstGeom prst="rect">
            <a:avLst/>
          </a:prstGeom>
          <a:noFill/>
        </p:spPr>
        <p:txBody>
          <a:bodyPr wrap="square" rtlCol="0">
            <a:spAutoFit/>
          </a:bodyPr>
          <a:lstStyle/>
          <a:p>
            <a:pPr>
              <a:spcAft>
                <a:spcPts val="1200"/>
              </a:spcAft>
            </a:pPr>
            <a:r>
              <a:rPr lang="en-US" sz="3600" b="1" u="sng" dirty="0" smtClean="0"/>
              <a:t>Participants and Procedure</a:t>
            </a:r>
            <a:endParaRPr lang="en-US" sz="3600" b="1" u="sng" dirty="0"/>
          </a:p>
          <a:p>
            <a:pPr marL="457200" indent="-457200">
              <a:spcAft>
                <a:spcPts val="600"/>
              </a:spcAft>
              <a:buFont typeface="Wingdings" pitchFamily="2" charset="2"/>
              <a:buChar char="Ø"/>
            </a:pPr>
            <a:r>
              <a:rPr lang="en-US" sz="3600" dirty="0"/>
              <a:t>269 college students </a:t>
            </a:r>
            <a:r>
              <a:rPr lang="en-US" sz="3600" dirty="0"/>
              <a:t>(79.0% women, M age=19.53 </a:t>
            </a:r>
            <a:r>
              <a:rPr lang="en-US" sz="3600" dirty="0" err="1" smtClean="0"/>
              <a:t>yrs</a:t>
            </a:r>
            <a:r>
              <a:rPr lang="en-US" sz="3600" dirty="0"/>
              <a:t>, SD=1.28 </a:t>
            </a:r>
            <a:r>
              <a:rPr lang="en-US" sz="3600" dirty="0" err="1" smtClean="0"/>
              <a:t>yrs</a:t>
            </a:r>
            <a:r>
              <a:rPr lang="en-US" sz="3600" dirty="0"/>
              <a:t>, range = 18-24 </a:t>
            </a:r>
            <a:r>
              <a:rPr lang="en-US" sz="3600" dirty="0" err="1" smtClean="0"/>
              <a:t>yrs</a:t>
            </a:r>
            <a:r>
              <a:rPr lang="en-US" sz="3600" dirty="0" smtClean="0"/>
              <a:t>) </a:t>
            </a:r>
            <a:r>
              <a:rPr lang="en-US" sz="3600" dirty="0" smtClean="0"/>
              <a:t>were </a:t>
            </a:r>
            <a:r>
              <a:rPr lang="en-US" sz="3600" dirty="0"/>
              <a:t>recruited to participate in an online </a:t>
            </a:r>
            <a:r>
              <a:rPr lang="en-US" sz="3600" dirty="0" smtClean="0"/>
              <a:t>survey for extra credit in Psychology courses; the 239 stude</a:t>
            </a:r>
            <a:r>
              <a:rPr lang="en-US" sz="3600" dirty="0" smtClean="0"/>
              <a:t>nts who provided two memories </a:t>
            </a:r>
            <a:r>
              <a:rPr lang="en-US" sz="3600" dirty="0" smtClean="0"/>
              <a:t>were </a:t>
            </a:r>
            <a:r>
              <a:rPr lang="en-US" sz="3600" dirty="0"/>
              <a:t>included in </a:t>
            </a:r>
            <a:r>
              <a:rPr lang="en-US" sz="3600" dirty="0" smtClean="0"/>
              <a:t>analyses (</a:t>
            </a:r>
            <a:r>
              <a:rPr lang="en-US" sz="3600" dirty="0"/>
              <a:t>79.8% women, </a:t>
            </a:r>
            <a:r>
              <a:rPr lang="en-US" sz="3600" i="1" dirty="0"/>
              <a:t>M</a:t>
            </a:r>
            <a:r>
              <a:rPr lang="en-US" sz="3600" dirty="0"/>
              <a:t> age=19.51 </a:t>
            </a:r>
            <a:r>
              <a:rPr lang="en-US" sz="3600" dirty="0" err="1" smtClean="0"/>
              <a:t>yrs</a:t>
            </a:r>
            <a:r>
              <a:rPr lang="en-US" sz="3600" dirty="0"/>
              <a:t>, SD=1.22 </a:t>
            </a:r>
            <a:r>
              <a:rPr lang="en-US" sz="3600" dirty="0" err="1" smtClean="0"/>
              <a:t>yrs</a:t>
            </a:r>
            <a:r>
              <a:rPr lang="en-US" sz="3600" dirty="0"/>
              <a:t>, range = 18-24</a:t>
            </a:r>
            <a:r>
              <a:rPr lang="en-US" sz="3600" dirty="0" smtClean="0"/>
              <a:t>)</a:t>
            </a:r>
          </a:p>
          <a:p>
            <a:pPr marL="457200" indent="-457200">
              <a:spcAft>
                <a:spcPts val="1200"/>
              </a:spcAft>
              <a:buFont typeface="Wingdings" pitchFamily="2" charset="2"/>
              <a:buChar char="Ø"/>
            </a:pPr>
            <a:r>
              <a:rPr lang="en-US" sz="3600" dirty="0"/>
              <a:t>Participants completed an online survey that included two prompts asking them to describe an emotionally salient event that was at least one year old and that defined how they view themselves</a:t>
            </a:r>
          </a:p>
          <a:p>
            <a:pPr marL="457200" indent="-457200">
              <a:spcAft>
                <a:spcPts val="1200"/>
              </a:spcAft>
              <a:buFont typeface="Wingdings" pitchFamily="2" charset="2"/>
              <a:buChar char="Ø"/>
            </a:pPr>
            <a:endParaRPr lang="en-US" sz="3600" dirty="0"/>
          </a:p>
        </p:txBody>
      </p:sp>
      <p:sp>
        <p:nvSpPr>
          <p:cNvPr id="7" name="TextBox 6">
            <a:extLst>
              <a:ext uri="{FF2B5EF4-FFF2-40B4-BE49-F238E27FC236}">
                <a16:creationId xmlns:a16="http://schemas.microsoft.com/office/drawing/2014/main" id="{EF25D323-1A98-C742-9DBA-6FC6BD399F46}"/>
              </a:ext>
            </a:extLst>
          </p:cNvPr>
          <p:cNvSpPr txBox="1"/>
          <p:nvPr/>
        </p:nvSpPr>
        <p:spPr>
          <a:xfrm>
            <a:off x="14608735" y="28705076"/>
            <a:ext cx="13921093" cy="2308324"/>
          </a:xfrm>
          <a:prstGeom prst="rect">
            <a:avLst/>
          </a:prstGeom>
          <a:noFill/>
        </p:spPr>
        <p:txBody>
          <a:bodyPr wrap="square" rtlCol="0">
            <a:spAutoFit/>
          </a:bodyPr>
          <a:lstStyle/>
          <a:p>
            <a:pPr marL="457200" indent="-457200">
              <a:spcAft>
                <a:spcPts val="600"/>
              </a:spcAft>
              <a:buFont typeface="Wingdings" pitchFamily="2" charset="2"/>
              <a:buChar char="Ø"/>
            </a:pPr>
            <a:r>
              <a:rPr lang="en-US" sz="3600" dirty="0" smtClean="0"/>
              <a:t>ANCOVAs </a:t>
            </a:r>
            <a:r>
              <a:rPr lang="en-US" sz="3600" dirty="0"/>
              <a:t>were conducted to determine whether factual and interpretive elaboration were related to presence of </a:t>
            </a:r>
            <a:r>
              <a:rPr lang="en-US" sz="3600" b="1" dirty="0">
                <a:solidFill>
                  <a:srgbClr val="FF6600"/>
                </a:solidFill>
              </a:rPr>
              <a:t>contamination</a:t>
            </a:r>
            <a:r>
              <a:rPr lang="en-US" sz="3600" dirty="0"/>
              <a:t> and </a:t>
            </a:r>
            <a:r>
              <a:rPr lang="en-US" sz="3600" b="1" dirty="0">
                <a:solidFill>
                  <a:srgbClr val="8C0038"/>
                </a:solidFill>
              </a:rPr>
              <a:t>redemption</a:t>
            </a:r>
            <a:r>
              <a:rPr lang="en-US" sz="3600" dirty="0"/>
              <a:t> valence after controlling for sex and primary topics of memories. </a:t>
            </a:r>
            <a:r>
              <a:rPr lang="en-US" sz="3600" dirty="0" smtClean="0"/>
              <a:t>See Figure 2 in the next column for results.</a:t>
            </a:r>
            <a:endParaRPr lang="en-US" sz="3600" dirty="0"/>
          </a:p>
        </p:txBody>
      </p:sp>
      <p:sp>
        <p:nvSpPr>
          <p:cNvPr id="15" name="TextBox 14">
            <a:extLst>
              <a:ext uri="{FF2B5EF4-FFF2-40B4-BE49-F238E27FC236}">
                <a16:creationId xmlns:a16="http://schemas.microsoft.com/office/drawing/2014/main" id="{68D68F86-CFEE-6047-9CD6-038F6CFDDFDB}"/>
              </a:ext>
            </a:extLst>
          </p:cNvPr>
          <p:cNvSpPr txBox="1"/>
          <p:nvPr/>
        </p:nvSpPr>
        <p:spPr>
          <a:xfrm>
            <a:off x="510145" y="26898600"/>
            <a:ext cx="13510655" cy="5139869"/>
          </a:xfrm>
          <a:prstGeom prst="rect">
            <a:avLst/>
          </a:prstGeom>
          <a:noFill/>
        </p:spPr>
        <p:txBody>
          <a:bodyPr wrap="square" rtlCol="0">
            <a:spAutoFit/>
          </a:bodyPr>
          <a:lstStyle/>
          <a:p>
            <a:pPr>
              <a:spcAft>
                <a:spcPts val="1200"/>
              </a:spcAft>
            </a:pPr>
            <a:r>
              <a:rPr lang="en-US" sz="3600" b="1" u="sng" dirty="0"/>
              <a:t>Coding</a:t>
            </a:r>
          </a:p>
          <a:p>
            <a:pPr marL="457200" indent="-457200">
              <a:spcAft>
                <a:spcPts val="600"/>
              </a:spcAft>
              <a:buFont typeface="Wingdings" pitchFamily="2" charset="2"/>
              <a:buChar char="Ø"/>
            </a:pPr>
            <a:r>
              <a:rPr lang="en-US" sz="3600" dirty="0"/>
              <a:t>Interpretive and factual elaboration were coded for all memories by three </a:t>
            </a:r>
            <a:r>
              <a:rPr lang="en-US" sz="3600" dirty="0" smtClean="0"/>
              <a:t>independent coders </a:t>
            </a:r>
            <a:r>
              <a:rPr lang="en-US" sz="3600" dirty="0"/>
              <a:t>(K=0.74 and K=0.75, respectively)</a:t>
            </a:r>
          </a:p>
          <a:p>
            <a:pPr marL="457200" indent="-457200">
              <a:spcAft>
                <a:spcPts val="600"/>
              </a:spcAft>
              <a:buFont typeface="Wingdings" pitchFamily="2" charset="2"/>
              <a:buChar char="Ø"/>
            </a:pPr>
            <a:r>
              <a:rPr lang="en-US" sz="3600" dirty="0"/>
              <a:t>Both interpretive and factual elaboration were coded on a 4-point scale from least to most </a:t>
            </a:r>
            <a:r>
              <a:rPr lang="en-US" sz="3600" dirty="0" smtClean="0"/>
              <a:t>elaborative</a:t>
            </a:r>
          </a:p>
          <a:p>
            <a:pPr marL="457200" indent="-457200">
              <a:spcAft>
                <a:spcPts val="1200"/>
              </a:spcAft>
              <a:buFont typeface="Wingdings" pitchFamily="2" charset="2"/>
              <a:buChar char="Ø"/>
            </a:pPr>
            <a:r>
              <a:rPr lang="en-US" sz="3600" dirty="0"/>
              <a:t>Factual and interpretive elaboration scores were </a:t>
            </a:r>
            <a:r>
              <a:rPr lang="en-US" sz="3600" i="1" dirty="0"/>
              <a:t>averaged</a:t>
            </a:r>
            <a:r>
              <a:rPr lang="en-US" sz="3600" dirty="0"/>
              <a:t> across the two provided self-defining memories</a:t>
            </a:r>
          </a:p>
          <a:p>
            <a:pPr marL="457200" indent="-457200">
              <a:spcAft>
                <a:spcPts val="1200"/>
              </a:spcAft>
              <a:buFont typeface="Wingdings" pitchFamily="2" charset="2"/>
              <a:buChar char="Ø"/>
            </a:pPr>
            <a:endParaRPr lang="en-US" sz="3600" dirty="0"/>
          </a:p>
        </p:txBody>
      </p:sp>
      <p:sp>
        <p:nvSpPr>
          <p:cNvPr id="16" name="TextBox 15">
            <a:extLst>
              <a:ext uri="{FF2B5EF4-FFF2-40B4-BE49-F238E27FC236}">
                <a16:creationId xmlns:a16="http://schemas.microsoft.com/office/drawing/2014/main" id="{FCEBACEA-8DBD-D341-BADB-6A48686E58D2}"/>
              </a:ext>
            </a:extLst>
          </p:cNvPr>
          <p:cNvSpPr txBox="1"/>
          <p:nvPr/>
        </p:nvSpPr>
        <p:spPr>
          <a:xfrm>
            <a:off x="14608735" y="6781800"/>
            <a:ext cx="13921093" cy="9417963"/>
          </a:xfrm>
          <a:prstGeom prst="rect">
            <a:avLst/>
          </a:prstGeom>
          <a:noFill/>
        </p:spPr>
        <p:txBody>
          <a:bodyPr wrap="square" rtlCol="0">
            <a:spAutoFit/>
          </a:bodyPr>
          <a:lstStyle/>
          <a:p>
            <a:pPr marL="457200" indent="-457200">
              <a:spcAft>
                <a:spcPts val="1200"/>
              </a:spcAft>
              <a:buFont typeface="Wingdings" pitchFamily="2" charset="2"/>
              <a:buChar char="Ø"/>
            </a:pPr>
            <a:r>
              <a:rPr lang="en-US" sz="3600" dirty="0" smtClean="0"/>
              <a:t>Each </a:t>
            </a:r>
            <a:r>
              <a:rPr lang="en-US" sz="3600" dirty="0"/>
              <a:t>memory was </a:t>
            </a:r>
            <a:r>
              <a:rPr lang="en-US" sz="3600" dirty="0" smtClean="0"/>
              <a:t>then </a:t>
            </a:r>
            <a:r>
              <a:rPr lang="en-US" sz="3600" dirty="0" smtClean="0"/>
              <a:t>coded </a:t>
            </a:r>
            <a:r>
              <a:rPr lang="en-US" sz="3600" dirty="0"/>
              <a:t>for the </a:t>
            </a:r>
            <a:r>
              <a:rPr lang="en-US" sz="3600" u="sng" dirty="0"/>
              <a:t>pattern of valence displayed </a:t>
            </a:r>
            <a:r>
              <a:rPr lang="en-US" sz="3600" dirty="0"/>
              <a:t>(overall positive; overall negative; </a:t>
            </a:r>
            <a:r>
              <a:rPr lang="en-US" sz="3600" b="1" dirty="0">
                <a:solidFill>
                  <a:srgbClr val="FF6600"/>
                </a:solidFill>
              </a:rPr>
              <a:t>contamination</a:t>
            </a:r>
            <a:r>
              <a:rPr lang="en-US" sz="3600" b="1" dirty="0"/>
              <a:t>; </a:t>
            </a:r>
            <a:r>
              <a:rPr lang="en-US" sz="3600" b="1" dirty="0">
                <a:solidFill>
                  <a:srgbClr val="8C0038"/>
                </a:solidFill>
              </a:rPr>
              <a:t>redemption</a:t>
            </a:r>
            <a:r>
              <a:rPr lang="en-US" sz="3600" dirty="0"/>
              <a:t>) by two </a:t>
            </a:r>
            <a:r>
              <a:rPr lang="en-US" sz="3600" dirty="0" smtClean="0"/>
              <a:t>independent coders </a:t>
            </a:r>
            <a:r>
              <a:rPr lang="en-US" sz="3600" dirty="0"/>
              <a:t>(K= 0.61) </a:t>
            </a:r>
          </a:p>
          <a:p>
            <a:pPr marL="914400" lvl="1" indent="-457200">
              <a:spcAft>
                <a:spcPts val="1200"/>
              </a:spcAft>
              <a:buFont typeface="Wingdings" pitchFamily="2" charset="2"/>
              <a:buChar char="Ø"/>
            </a:pPr>
            <a:r>
              <a:rPr lang="en-US" sz="3600" b="1" dirty="0" smtClean="0">
                <a:solidFill>
                  <a:srgbClr val="8C0038"/>
                </a:solidFill>
              </a:rPr>
              <a:t>Sample memory coded as Redemption</a:t>
            </a:r>
            <a:r>
              <a:rPr lang="en-US" sz="3600" dirty="0"/>
              <a:t>: “When I was seven years old, I went to counseling to handle a situation within my family. It was a sad time, but the counseling helped and ultimately made me a better, more forgiving person.”</a:t>
            </a:r>
          </a:p>
          <a:p>
            <a:pPr marL="914400" lvl="1" indent="-457200">
              <a:spcAft>
                <a:spcPts val="1200"/>
              </a:spcAft>
              <a:buFont typeface="Wingdings" pitchFamily="2" charset="2"/>
              <a:buChar char="Ø"/>
            </a:pPr>
            <a:r>
              <a:rPr lang="en-US" sz="3600" b="1" dirty="0" smtClean="0">
                <a:solidFill>
                  <a:srgbClr val="FF6600"/>
                </a:solidFill>
              </a:rPr>
              <a:t>Sample memory coded as Contamination</a:t>
            </a:r>
            <a:r>
              <a:rPr lang="en-US" sz="3600" dirty="0"/>
              <a:t>: “We all have our first crushes, and when we date them we try to look past all of their flaws. There were many flaws in that first relationship, and the guy caused me problems for years to come after it ended but I never would have been able to know that when I agreed to date him.…I have been on dates with people since then, but I have never trusted anyone enough to continue in a relationship.”</a:t>
            </a:r>
          </a:p>
          <a:p>
            <a:pPr marL="457200" indent="-457200">
              <a:spcAft>
                <a:spcPts val="1200"/>
              </a:spcAft>
              <a:buFont typeface="Wingdings" pitchFamily="2" charset="2"/>
              <a:buChar char="Ø"/>
            </a:pPr>
            <a:r>
              <a:rPr lang="en-US" sz="3600" b="1" dirty="0">
                <a:solidFill>
                  <a:srgbClr val="FF6600"/>
                </a:solidFill>
              </a:rPr>
              <a:t>Contamination</a:t>
            </a:r>
            <a:r>
              <a:rPr lang="en-US" sz="3600" dirty="0"/>
              <a:t> (and </a:t>
            </a:r>
            <a:r>
              <a:rPr lang="en-US" sz="3600" b="1" dirty="0">
                <a:solidFill>
                  <a:srgbClr val="8C0038"/>
                </a:solidFill>
              </a:rPr>
              <a:t>redemption</a:t>
            </a:r>
            <a:r>
              <a:rPr lang="en-US" sz="3600" dirty="0"/>
              <a:t>) were scored as present </a:t>
            </a:r>
            <a:r>
              <a:rPr lang="en-US" sz="3600" dirty="0" smtClean="0"/>
              <a:t>for the participant if </a:t>
            </a:r>
            <a:r>
              <a:rPr lang="en-US" sz="3600" dirty="0"/>
              <a:t>at least one memory received that valence code</a:t>
            </a:r>
          </a:p>
        </p:txBody>
      </p:sp>
      <p:graphicFrame>
        <p:nvGraphicFramePr>
          <p:cNvPr id="54" name="Chart 53">
            <a:extLst>
              <a:ext uri="{FF2B5EF4-FFF2-40B4-BE49-F238E27FC236}">
                <a16:creationId xmlns:a16="http://schemas.microsoft.com/office/drawing/2014/main" id="{AE29270F-3636-BD4E-AB1F-2F7CB3D83DEB}"/>
              </a:ext>
            </a:extLst>
          </p:cNvPr>
          <p:cNvGraphicFramePr>
            <a:graphicFrameLocks/>
          </p:cNvGraphicFramePr>
          <p:nvPr>
            <p:extLst>
              <p:ext uri="{D42A27DB-BD31-4B8C-83A1-F6EECF244321}">
                <p14:modId xmlns:p14="http://schemas.microsoft.com/office/powerpoint/2010/main" val="3357400564"/>
              </p:ext>
            </p:extLst>
          </p:nvPr>
        </p:nvGraphicFramePr>
        <p:xfrm>
          <a:off x="28971513" y="8233374"/>
          <a:ext cx="14233887" cy="9207159"/>
        </p:xfrm>
        <a:graphic>
          <a:graphicData uri="http://schemas.openxmlformats.org/drawingml/2006/chart">
            <c:chart xmlns:c="http://schemas.openxmlformats.org/drawingml/2006/chart" xmlns:r="http://schemas.openxmlformats.org/officeDocument/2006/relationships" r:id="rId5"/>
          </a:graphicData>
        </a:graphic>
      </p:graphicFrame>
      <p:sp>
        <p:nvSpPr>
          <p:cNvPr id="56" name="Rectangle 9">
            <a:extLst>
              <a:ext uri="{FF2B5EF4-FFF2-40B4-BE49-F238E27FC236}">
                <a16:creationId xmlns:a16="http://schemas.microsoft.com/office/drawing/2014/main" id="{7A8525BD-5840-E648-8B42-22E4E2AEEF32}"/>
              </a:ext>
            </a:extLst>
          </p:cNvPr>
          <p:cNvSpPr>
            <a:spLocks noChangeArrowheads="1"/>
          </p:cNvSpPr>
          <p:nvPr/>
        </p:nvSpPr>
        <p:spPr bwMode="auto">
          <a:xfrm>
            <a:off x="14557917" y="27508104"/>
            <a:ext cx="13921093" cy="1066896"/>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square" lIns="96458" tIns="48229" rIns="96458" bIns="48229">
            <a:spAutoFit/>
          </a:bodyPr>
          <a:lstStyle/>
          <a:p>
            <a:pPr algn="ctr" defTabSz="957263" eaLnBrk="0" hangingPunct="0"/>
            <a:r>
              <a:rPr lang="en-US" sz="6300" b="1" dirty="0" smtClean="0">
                <a:solidFill>
                  <a:schemeClr val="bg1"/>
                </a:solidFill>
              </a:rPr>
              <a:t>ANALYSES</a:t>
            </a:r>
            <a:endParaRPr lang="en-US" sz="6300" b="1" dirty="0">
              <a:solidFill>
                <a:srgbClr val="FFFF00"/>
              </a:solidFill>
            </a:endParaRPr>
          </a:p>
        </p:txBody>
      </p:sp>
      <p:sp>
        <p:nvSpPr>
          <p:cNvPr id="57" name="Rectangle 9">
            <a:extLst>
              <a:ext uri="{FF2B5EF4-FFF2-40B4-BE49-F238E27FC236}">
                <a16:creationId xmlns:a16="http://schemas.microsoft.com/office/drawing/2014/main" id="{C2F87B67-1347-D84A-81C5-3D8631FCEF3B}"/>
              </a:ext>
            </a:extLst>
          </p:cNvPr>
          <p:cNvSpPr>
            <a:spLocks noChangeArrowheads="1"/>
          </p:cNvSpPr>
          <p:nvPr/>
        </p:nvSpPr>
        <p:spPr bwMode="auto">
          <a:xfrm>
            <a:off x="29333284" y="19049904"/>
            <a:ext cx="13716000" cy="1066896"/>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square" lIns="96458" tIns="48229" rIns="96458" bIns="48229">
            <a:spAutoFit/>
          </a:bodyPr>
          <a:lstStyle/>
          <a:p>
            <a:pPr algn="ctr" defTabSz="957263" eaLnBrk="0" hangingPunct="0"/>
            <a:r>
              <a:rPr lang="en-US" sz="6300" b="1" dirty="0">
                <a:solidFill>
                  <a:schemeClr val="bg1"/>
                </a:solidFill>
              </a:rPr>
              <a:t>CONCLUSIONS</a:t>
            </a:r>
            <a:endParaRPr lang="en-US" sz="6300" b="1" dirty="0">
              <a:solidFill>
                <a:srgbClr val="FFFF00"/>
              </a:solidFill>
            </a:endParaRPr>
          </a:p>
        </p:txBody>
      </p:sp>
      <p:sp>
        <p:nvSpPr>
          <p:cNvPr id="58" name="Rectangle 185">
            <a:extLst>
              <a:ext uri="{FF2B5EF4-FFF2-40B4-BE49-F238E27FC236}">
                <a16:creationId xmlns:a16="http://schemas.microsoft.com/office/drawing/2014/main" id="{A73725AD-2B08-8D4C-B3B2-DF65BBA26414}"/>
              </a:ext>
            </a:extLst>
          </p:cNvPr>
          <p:cNvSpPr>
            <a:spLocks noChangeArrowheads="1"/>
          </p:cNvSpPr>
          <p:nvPr/>
        </p:nvSpPr>
        <p:spPr bwMode="auto">
          <a:xfrm>
            <a:off x="29409484" y="24631609"/>
            <a:ext cx="13716000" cy="1020730"/>
          </a:xfrm>
          <a:prstGeom prst="rect">
            <a:avLst/>
          </a:prstGeom>
          <a:gradFill rotWithShape="0">
            <a:gsLst>
              <a:gs pos="0">
                <a:srgbClr val="FF9900"/>
              </a:gs>
              <a:gs pos="100000">
                <a:srgbClr val="A50021"/>
              </a:gs>
            </a:gsLst>
            <a:path path="rect">
              <a:fillToRect l="100000" b="100000"/>
            </a:path>
          </a:gradFill>
          <a:ln w="9525">
            <a:noFill/>
            <a:miter lim="800000"/>
            <a:headEnd/>
            <a:tailEnd/>
          </a:ln>
        </p:spPr>
        <p:txBody>
          <a:bodyPr wrap="square" lIns="96458" tIns="48229" rIns="96458" bIns="48229">
            <a:spAutoFit/>
          </a:bodyPr>
          <a:lstStyle/>
          <a:p>
            <a:pPr algn="ctr"/>
            <a:r>
              <a:rPr lang="en-US" sz="6000" b="1" dirty="0" smtClean="0">
                <a:solidFill>
                  <a:schemeClr val="bg1"/>
                </a:solidFill>
              </a:rPr>
              <a:t>FUTURE RESEARCH DIRECTIONS</a:t>
            </a:r>
            <a:endParaRPr lang="en-US" sz="6000" b="1" dirty="0">
              <a:solidFill>
                <a:schemeClr val="bg1"/>
              </a:solidFill>
            </a:endParaRPr>
          </a:p>
        </p:txBody>
      </p:sp>
      <p:sp>
        <p:nvSpPr>
          <p:cNvPr id="18" name="Rectangle 17">
            <a:extLst>
              <a:ext uri="{FF2B5EF4-FFF2-40B4-BE49-F238E27FC236}">
                <a16:creationId xmlns:a16="http://schemas.microsoft.com/office/drawing/2014/main" id="{657C5220-A446-6C48-BEA1-947AC103AFCB}"/>
              </a:ext>
            </a:extLst>
          </p:cNvPr>
          <p:cNvSpPr/>
          <p:nvPr/>
        </p:nvSpPr>
        <p:spPr>
          <a:xfrm>
            <a:off x="29333284" y="25873531"/>
            <a:ext cx="13872115" cy="5139869"/>
          </a:xfrm>
          <a:prstGeom prst="rect">
            <a:avLst/>
          </a:prstGeom>
        </p:spPr>
        <p:txBody>
          <a:bodyPr wrap="square">
            <a:spAutoFit/>
          </a:bodyPr>
          <a:lstStyle/>
          <a:p>
            <a:pPr marL="571500" indent="-571500">
              <a:spcAft>
                <a:spcPts val="1200"/>
              </a:spcAft>
              <a:buFont typeface="Wingdings" pitchFamily="2" charset="2"/>
              <a:buChar char="Ø"/>
            </a:pPr>
            <a:r>
              <a:rPr lang="en-US" sz="3600" dirty="0" smtClean="0"/>
              <a:t>Examining </a:t>
            </a:r>
            <a:r>
              <a:rPr lang="en-US" sz="3600" dirty="0"/>
              <a:t>use of </a:t>
            </a:r>
            <a:r>
              <a:rPr lang="en-US" sz="3600" b="1" dirty="0">
                <a:solidFill>
                  <a:srgbClr val="8C0038"/>
                </a:solidFill>
              </a:rPr>
              <a:t>redemptive</a:t>
            </a:r>
            <a:r>
              <a:rPr lang="en-US" sz="3600" b="1" dirty="0"/>
              <a:t> </a:t>
            </a:r>
            <a:r>
              <a:rPr lang="en-US" sz="3600" dirty="0"/>
              <a:t>cognitive processes </a:t>
            </a:r>
            <a:r>
              <a:rPr lang="en-US" sz="3600" dirty="0" smtClean="0"/>
              <a:t>in interpretation </a:t>
            </a:r>
            <a:r>
              <a:rPr lang="en-US" sz="3600" dirty="0"/>
              <a:t>of internal experiences to increase psychological well-being</a:t>
            </a:r>
          </a:p>
          <a:p>
            <a:pPr marL="571500" indent="-571500">
              <a:spcAft>
                <a:spcPts val="1200"/>
              </a:spcAft>
              <a:buFont typeface="Wingdings" pitchFamily="2" charset="2"/>
              <a:buChar char="Ø"/>
            </a:pPr>
            <a:r>
              <a:rPr lang="en-US" sz="3600" dirty="0"/>
              <a:t>Identifying how meaning-making patterns develop</a:t>
            </a:r>
          </a:p>
          <a:p>
            <a:pPr marL="571500" indent="-571500">
              <a:spcAft>
                <a:spcPts val="1200"/>
              </a:spcAft>
              <a:buFont typeface="Wingdings" pitchFamily="2" charset="2"/>
              <a:buChar char="Ø"/>
            </a:pPr>
            <a:r>
              <a:rPr lang="en-US" sz="3600" dirty="0"/>
              <a:t>Investigating the </a:t>
            </a:r>
            <a:r>
              <a:rPr lang="en-US" sz="3600" dirty="0" smtClean="0"/>
              <a:t>relation </a:t>
            </a:r>
            <a:r>
              <a:rPr lang="en-US" sz="3600" dirty="0"/>
              <a:t>between agency, or lack thereof, and </a:t>
            </a:r>
            <a:r>
              <a:rPr lang="en-US" sz="3600" b="1" dirty="0">
                <a:solidFill>
                  <a:srgbClr val="FF6600"/>
                </a:solidFill>
              </a:rPr>
              <a:t>contamination</a:t>
            </a:r>
            <a:r>
              <a:rPr lang="en-US" sz="3600" b="1" dirty="0"/>
              <a:t> </a:t>
            </a:r>
            <a:r>
              <a:rPr lang="en-US" sz="3600" dirty="0"/>
              <a:t>sequences </a:t>
            </a:r>
          </a:p>
          <a:p>
            <a:pPr marL="571500" indent="-571500">
              <a:spcAft>
                <a:spcPts val="1200"/>
              </a:spcAft>
              <a:buFont typeface="Wingdings" pitchFamily="2" charset="2"/>
              <a:buChar char="Ø"/>
            </a:pPr>
            <a:r>
              <a:rPr lang="en-US" sz="3600" dirty="0" smtClean="0"/>
              <a:t>Replicating this work with </a:t>
            </a:r>
            <a:r>
              <a:rPr lang="en-US" sz="3600" dirty="0"/>
              <a:t>non-student emerging adults</a:t>
            </a:r>
          </a:p>
          <a:p>
            <a:pPr marL="571500" indent="-571500">
              <a:spcAft>
                <a:spcPts val="1200"/>
              </a:spcAft>
              <a:buFont typeface="Wingdings" pitchFamily="2" charset="2"/>
              <a:buChar char="Ø"/>
            </a:pPr>
            <a:r>
              <a:rPr lang="en-US" sz="3600" dirty="0" smtClean="0"/>
              <a:t>Exploring narrative, identity, and </a:t>
            </a:r>
            <a:r>
              <a:rPr lang="en-US" sz="3600" dirty="0"/>
              <a:t>well-being for individuals </a:t>
            </a:r>
            <a:r>
              <a:rPr lang="en-US" sz="3600" dirty="0" smtClean="0"/>
              <a:t>who </a:t>
            </a:r>
            <a:r>
              <a:rPr lang="en-US" sz="3600" dirty="0"/>
              <a:t>use both </a:t>
            </a:r>
            <a:r>
              <a:rPr lang="en-US" sz="3600" b="1" dirty="0">
                <a:solidFill>
                  <a:srgbClr val="8C0038"/>
                </a:solidFill>
              </a:rPr>
              <a:t>redemption</a:t>
            </a:r>
            <a:r>
              <a:rPr lang="en-US" sz="3600" dirty="0"/>
              <a:t> and </a:t>
            </a:r>
            <a:r>
              <a:rPr lang="en-US" sz="3600" b="1" dirty="0">
                <a:solidFill>
                  <a:srgbClr val="FF6600"/>
                </a:solidFill>
              </a:rPr>
              <a:t>contamination</a:t>
            </a:r>
          </a:p>
        </p:txBody>
      </p:sp>
      <p:sp>
        <p:nvSpPr>
          <p:cNvPr id="20" name="TextBox 19">
            <a:extLst>
              <a:ext uri="{FF2B5EF4-FFF2-40B4-BE49-F238E27FC236}">
                <a16:creationId xmlns:a16="http://schemas.microsoft.com/office/drawing/2014/main" id="{2D708B30-9057-FC45-8CEA-E19480EDA807}"/>
              </a:ext>
            </a:extLst>
          </p:cNvPr>
          <p:cNvSpPr txBox="1"/>
          <p:nvPr/>
        </p:nvSpPr>
        <p:spPr>
          <a:xfrm>
            <a:off x="29341955" y="20259794"/>
            <a:ext cx="13625320" cy="4124206"/>
          </a:xfrm>
          <a:prstGeom prst="rect">
            <a:avLst/>
          </a:prstGeom>
          <a:noFill/>
        </p:spPr>
        <p:txBody>
          <a:bodyPr wrap="square" rtlCol="0">
            <a:spAutoFit/>
          </a:bodyPr>
          <a:lstStyle/>
          <a:p>
            <a:pPr marL="571500" indent="-571500">
              <a:spcAft>
                <a:spcPts val="1200"/>
              </a:spcAft>
              <a:buFont typeface="Wingdings" pitchFamily="2" charset="2"/>
              <a:buChar char="Ø"/>
            </a:pPr>
            <a:r>
              <a:rPr lang="en-US" sz="3600" b="1" dirty="0">
                <a:solidFill>
                  <a:srgbClr val="8C0038"/>
                </a:solidFill>
              </a:rPr>
              <a:t>Redemptive</a:t>
            </a:r>
            <a:r>
              <a:rPr lang="en-US" sz="3600" dirty="0"/>
              <a:t> sequences focus on internal experiences and making meaning from negative events, which may help to distance the individual from small details and allow them to focus on understanding the event from the broader context</a:t>
            </a:r>
          </a:p>
          <a:p>
            <a:pPr marL="571500" indent="-571500">
              <a:spcAft>
                <a:spcPts val="1200"/>
              </a:spcAft>
              <a:buFont typeface="Wingdings" pitchFamily="2" charset="2"/>
              <a:buChar char="Ø"/>
            </a:pPr>
            <a:r>
              <a:rPr lang="en-US" sz="3600" b="1" dirty="0">
                <a:solidFill>
                  <a:srgbClr val="FF6600"/>
                </a:solidFill>
              </a:rPr>
              <a:t>Contaminated</a:t>
            </a:r>
            <a:r>
              <a:rPr lang="en-US" sz="3600" b="1" dirty="0"/>
              <a:t> </a:t>
            </a:r>
            <a:r>
              <a:rPr lang="en-US" sz="3600" dirty="0"/>
              <a:t>sequences take a different approach, and tend to focus on the event details, which may indicate individuals are dwelling on the facts and believe they have no control over what happens</a:t>
            </a:r>
          </a:p>
        </p:txBody>
      </p:sp>
      <p:sp>
        <p:nvSpPr>
          <p:cNvPr id="34" name="TextBox 5">
            <a:extLst>
              <a:ext uri="{FF2B5EF4-FFF2-40B4-BE49-F238E27FC236}">
                <a16:creationId xmlns:a16="http://schemas.microsoft.com/office/drawing/2014/main" id="{A9AD6B9B-377C-F34A-AD07-876B47405E55}"/>
              </a:ext>
            </a:extLst>
          </p:cNvPr>
          <p:cNvSpPr txBox="1"/>
          <p:nvPr/>
        </p:nvSpPr>
        <p:spPr>
          <a:xfrm>
            <a:off x="14608735" y="16306800"/>
            <a:ext cx="13661465" cy="830997"/>
          </a:xfrm>
          <a:prstGeom prst="rect">
            <a:avLst/>
          </a:prstGeom>
          <a:gradFill flip="none" rotWithShape="1">
            <a:gsLst>
              <a:gs pos="0">
                <a:srgbClr val="3CA298"/>
              </a:gs>
              <a:gs pos="54000">
                <a:srgbClr val="29715C"/>
              </a:gs>
              <a:gs pos="100000">
                <a:srgbClr val="0C221C"/>
              </a:gs>
            </a:gsLst>
            <a:path path="circle">
              <a:fillToRect l="50000" t="50000" r="50000" b="50000"/>
            </a:path>
            <a:tileRect/>
          </a:gradFill>
        </p:spPr>
        <p:txBody>
          <a:bodyPr wrap="square" rtlCol="0">
            <a:spAutoFit/>
          </a:bodyPr>
          <a:lstStyle/>
          <a:p>
            <a:pPr algn="ctr"/>
            <a:r>
              <a:rPr lang="en-US" b="1" i="1" dirty="0">
                <a:solidFill>
                  <a:schemeClr val="bg1"/>
                </a:solidFill>
              </a:rPr>
              <a:t>Figure 1.</a:t>
            </a:r>
            <a:r>
              <a:rPr lang="en-US" b="1" dirty="0">
                <a:solidFill>
                  <a:schemeClr val="bg1"/>
                </a:solidFill>
              </a:rPr>
              <a:t> </a:t>
            </a:r>
            <a:r>
              <a:rPr lang="en-US" b="1" dirty="0" smtClean="0">
                <a:solidFill>
                  <a:schemeClr val="bg1"/>
                </a:solidFill>
              </a:rPr>
              <a:t>Proportion of </a:t>
            </a:r>
            <a:r>
              <a:rPr lang="en-US" b="1" dirty="0">
                <a:solidFill>
                  <a:schemeClr val="bg1"/>
                </a:solidFill>
              </a:rPr>
              <a:t>Valence </a:t>
            </a:r>
            <a:r>
              <a:rPr lang="en-US" b="1" dirty="0" smtClean="0">
                <a:solidFill>
                  <a:schemeClr val="bg1"/>
                </a:solidFill>
              </a:rPr>
              <a:t>Across </a:t>
            </a:r>
            <a:r>
              <a:rPr lang="en-US" b="1" dirty="0">
                <a:solidFill>
                  <a:schemeClr val="bg1"/>
                </a:solidFill>
              </a:rPr>
              <a:t>Memories</a:t>
            </a:r>
            <a:endParaRPr lang="en-US" b="1" i="1" dirty="0">
              <a:solidFill>
                <a:schemeClr val="bg1"/>
              </a:solidFill>
            </a:endParaRPr>
          </a:p>
        </p:txBody>
      </p:sp>
      <p:sp>
        <p:nvSpPr>
          <p:cNvPr id="5" name="TextBox 4">
            <a:extLst>
              <a:ext uri="{FF2B5EF4-FFF2-40B4-BE49-F238E27FC236}">
                <a16:creationId xmlns:a16="http://schemas.microsoft.com/office/drawing/2014/main" id="{48E2DFE1-953F-444D-963F-64C86584F46F}"/>
              </a:ext>
            </a:extLst>
          </p:cNvPr>
          <p:cNvSpPr txBox="1"/>
          <p:nvPr/>
        </p:nvSpPr>
        <p:spPr>
          <a:xfrm>
            <a:off x="35280600" y="9657702"/>
            <a:ext cx="457200" cy="826130"/>
          </a:xfrm>
          <a:prstGeom prst="rect">
            <a:avLst/>
          </a:prstGeom>
          <a:noFill/>
        </p:spPr>
        <p:txBody>
          <a:bodyPr wrap="square" rtlCol="0">
            <a:spAutoFit/>
          </a:bodyPr>
          <a:lstStyle/>
          <a:p>
            <a:r>
              <a:rPr lang="en-US" dirty="0"/>
              <a:t>*</a:t>
            </a:r>
          </a:p>
        </p:txBody>
      </p:sp>
      <p:sp>
        <p:nvSpPr>
          <p:cNvPr id="36" name="TextBox 35">
            <a:extLst>
              <a:ext uri="{FF2B5EF4-FFF2-40B4-BE49-F238E27FC236}">
                <a16:creationId xmlns:a16="http://schemas.microsoft.com/office/drawing/2014/main" id="{D5808481-65B4-CC49-B038-F12CEAA02877}"/>
              </a:ext>
            </a:extLst>
          </p:cNvPr>
          <p:cNvSpPr txBox="1"/>
          <p:nvPr/>
        </p:nvSpPr>
        <p:spPr>
          <a:xfrm>
            <a:off x="38100000" y="10376057"/>
            <a:ext cx="457200" cy="826130"/>
          </a:xfrm>
          <a:prstGeom prst="rect">
            <a:avLst/>
          </a:prstGeom>
          <a:noFill/>
        </p:spPr>
        <p:txBody>
          <a:bodyPr wrap="square" rtlCol="0">
            <a:spAutoFit/>
          </a:bodyPr>
          <a:lstStyle/>
          <a:p>
            <a:r>
              <a:rPr lang="en-US" dirty="0"/>
              <a:t>*</a:t>
            </a:r>
          </a:p>
        </p:txBody>
      </p:sp>
      <p:sp>
        <p:nvSpPr>
          <p:cNvPr id="35" name="Rectangle 9">
            <a:extLst>
              <a:ext uri="{FF2B5EF4-FFF2-40B4-BE49-F238E27FC236}">
                <a16:creationId xmlns:a16="http://schemas.microsoft.com/office/drawing/2014/main" id="{7A8525BD-5840-E648-8B42-22E4E2AEEF32}"/>
              </a:ext>
            </a:extLst>
          </p:cNvPr>
          <p:cNvSpPr>
            <a:spLocks noChangeArrowheads="1"/>
          </p:cNvSpPr>
          <p:nvPr/>
        </p:nvSpPr>
        <p:spPr bwMode="auto">
          <a:xfrm>
            <a:off x="14554200" y="5562504"/>
            <a:ext cx="13921093" cy="1066896"/>
          </a:xfrm>
          <a:prstGeom prst="rect">
            <a:avLst/>
          </a:prstGeom>
          <a:gradFill rotWithShape="0">
            <a:gsLst>
              <a:gs pos="0">
                <a:srgbClr val="FF9900"/>
              </a:gs>
              <a:gs pos="100000">
                <a:srgbClr val="A50021"/>
              </a:gs>
            </a:gsLst>
            <a:path path="rect">
              <a:fillToRect r="100000" b="100000"/>
            </a:path>
          </a:gradFill>
          <a:ln w="9525">
            <a:noFill/>
            <a:miter lim="800000"/>
            <a:headEnd/>
            <a:tailEnd/>
          </a:ln>
        </p:spPr>
        <p:txBody>
          <a:bodyPr wrap="square" lIns="96458" tIns="48229" rIns="96458" bIns="48229">
            <a:spAutoFit/>
          </a:bodyPr>
          <a:lstStyle/>
          <a:p>
            <a:pPr algn="ctr" defTabSz="957263" eaLnBrk="0" hangingPunct="0"/>
            <a:r>
              <a:rPr lang="en-US" sz="6300" b="1" dirty="0" smtClean="0">
                <a:solidFill>
                  <a:schemeClr val="bg1"/>
                </a:solidFill>
              </a:rPr>
              <a:t>METHOD (continued)</a:t>
            </a:r>
            <a:endParaRPr lang="en-US" sz="6300" b="1" dirty="0">
              <a:solidFill>
                <a:srgbClr val="FFFF00"/>
              </a:solidFill>
            </a:endParaRPr>
          </a:p>
        </p:txBody>
      </p:sp>
      <p:graphicFrame>
        <p:nvGraphicFramePr>
          <p:cNvPr id="42" name="Chart 41"/>
          <p:cNvGraphicFramePr>
            <a:graphicFrameLocks noGrp="1"/>
          </p:cNvGraphicFramePr>
          <p:nvPr>
            <p:extLst>
              <p:ext uri="{D42A27DB-BD31-4B8C-83A1-F6EECF244321}">
                <p14:modId xmlns:p14="http://schemas.microsoft.com/office/powerpoint/2010/main" val="958209317"/>
              </p:ext>
            </p:extLst>
          </p:nvPr>
        </p:nvGraphicFramePr>
        <p:xfrm>
          <a:off x="14608735" y="17290197"/>
          <a:ext cx="13661465" cy="10087831"/>
        </p:xfrm>
        <a:graphic>
          <a:graphicData uri="http://schemas.openxmlformats.org/drawingml/2006/chart">
            <c:chart xmlns:c="http://schemas.openxmlformats.org/drawingml/2006/chart" xmlns:r="http://schemas.openxmlformats.org/officeDocument/2006/relationships" r:id="rId6"/>
          </a:graphicData>
        </a:graphic>
      </p:graphicFrame>
      <p:sp>
        <p:nvSpPr>
          <p:cNvPr id="44" name="TextBox 5">
            <a:extLst>
              <a:ext uri="{FF2B5EF4-FFF2-40B4-BE49-F238E27FC236}">
                <a16:creationId xmlns:a16="http://schemas.microsoft.com/office/drawing/2014/main" id="{A9AD6B9B-377C-F34A-AD07-876B47405E55}"/>
              </a:ext>
            </a:extLst>
          </p:cNvPr>
          <p:cNvSpPr txBox="1"/>
          <p:nvPr/>
        </p:nvSpPr>
        <p:spPr>
          <a:xfrm>
            <a:off x="29111052" y="5597240"/>
            <a:ext cx="14094348" cy="2308324"/>
          </a:xfrm>
          <a:prstGeom prst="rect">
            <a:avLst/>
          </a:prstGeom>
          <a:gradFill flip="none" rotWithShape="1">
            <a:gsLst>
              <a:gs pos="0">
                <a:srgbClr val="3CA298"/>
              </a:gs>
              <a:gs pos="54000">
                <a:srgbClr val="29715C"/>
              </a:gs>
              <a:gs pos="100000">
                <a:srgbClr val="0C221C"/>
              </a:gs>
            </a:gsLst>
            <a:path path="circle">
              <a:fillToRect l="50000" t="50000" r="50000" b="50000"/>
            </a:path>
            <a:tileRect/>
          </a:gradFill>
        </p:spPr>
        <p:txBody>
          <a:bodyPr wrap="square" rtlCol="0">
            <a:spAutoFit/>
          </a:bodyPr>
          <a:lstStyle/>
          <a:p>
            <a:pPr algn="ctr"/>
            <a:r>
              <a:rPr lang="en-US" b="1" i="1" dirty="0">
                <a:solidFill>
                  <a:schemeClr val="bg1"/>
                </a:solidFill>
              </a:rPr>
              <a:t>Figure </a:t>
            </a:r>
            <a:r>
              <a:rPr lang="en-US" b="1" i="1" dirty="0" smtClean="0">
                <a:solidFill>
                  <a:schemeClr val="bg1"/>
                </a:solidFill>
              </a:rPr>
              <a:t>2.</a:t>
            </a:r>
            <a:r>
              <a:rPr lang="en-US" b="1" dirty="0" smtClean="0">
                <a:solidFill>
                  <a:schemeClr val="bg1"/>
                </a:solidFill>
              </a:rPr>
              <a:t> Least Squares Means for Associations of </a:t>
            </a:r>
            <a:r>
              <a:rPr lang="en-US" b="1" dirty="0" smtClean="0">
                <a:solidFill>
                  <a:srgbClr val="DF4D6C"/>
                </a:solidFill>
              </a:rPr>
              <a:t>Redemption </a:t>
            </a:r>
            <a:r>
              <a:rPr lang="en-US" b="1" dirty="0" smtClean="0">
                <a:solidFill>
                  <a:schemeClr val="bg1"/>
                </a:solidFill>
              </a:rPr>
              <a:t>and </a:t>
            </a:r>
            <a:r>
              <a:rPr lang="en-US" b="1" dirty="0" smtClean="0">
                <a:solidFill>
                  <a:srgbClr val="FFA54C"/>
                </a:solidFill>
              </a:rPr>
              <a:t>Contamination</a:t>
            </a:r>
            <a:r>
              <a:rPr lang="en-US" b="1" dirty="0" smtClean="0">
                <a:solidFill>
                  <a:schemeClr val="bg1"/>
                </a:solidFill>
              </a:rPr>
              <a:t> Valence with Factual and Interpretive Elaboration</a:t>
            </a:r>
            <a:endParaRPr lang="en-US" b="1" i="1" dirty="0">
              <a:solidFill>
                <a:schemeClr val="bg1"/>
              </a:solidFill>
            </a:endParaRPr>
          </a:p>
        </p:txBody>
      </p:sp>
      <p:sp>
        <p:nvSpPr>
          <p:cNvPr id="17" name="TextBox 16"/>
          <p:cNvSpPr txBox="1"/>
          <p:nvPr/>
        </p:nvSpPr>
        <p:spPr>
          <a:xfrm>
            <a:off x="29333284" y="17638693"/>
            <a:ext cx="7395116" cy="830997"/>
          </a:xfrm>
          <a:prstGeom prst="rect">
            <a:avLst/>
          </a:prstGeom>
          <a:noFill/>
        </p:spPr>
        <p:txBody>
          <a:bodyPr wrap="square" rtlCol="0">
            <a:spAutoFit/>
          </a:bodyPr>
          <a:lstStyle/>
          <a:p>
            <a:pPr algn="ctr"/>
            <a:r>
              <a:rPr lang="en-US" sz="2400" dirty="0">
                <a:latin typeface="Arial Narrow" panose="020B0606020202030204" pitchFamily="34" charset="0"/>
              </a:rPr>
              <a:t>Omnibus</a:t>
            </a:r>
            <a:r>
              <a:rPr lang="en-US" sz="2400" i="1" dirty="0">
                <a:latin typeface="Arial Narrow" panose="020B0606020202030204" pitchFamily="34" charset="0"/>
              </a:rPr>
              <a:t> F </a:t>
            </a:r>
            <a:r>
              <a:rPr lang="en-US" sz="2400" dirty="0">
                <a:latin typeface="Arial Narrow" panose="020B0606020202030204" pitchFamily="34" charset="0"/>
              </a:rPr>
              <a:t>(22, 214) = 1.68,</a:t>
            </a:r>
            <a:r>
              <a:rPr lang="en-US" sz="2400" i="1" dirty="0">
                <a:latin typeface="Arial Narrow" panose="020B0606020202030204" pitchFamily="34" charset="0"/>
              </a:rPr>
              <a:t> p </a:t>
            </a:r>
            <a:r>
              <a:rPr lang="en-US" sz="2400" dirty="0">
                <a:latin typeface="Arial Narrow" panose="020B0606020202030204" pitchFamily="34" charset="0"/>
              </a:rPr>
              <a:t>= .034, R</a:t>
            </a:r>
            <a:r>
              <a:rPr lang="en-US" sz="2400" baseline="30000" dirty="0">
                <a:latin typeface="Arial Narrow" panose="020B0606020202030204" pitchFamily="34" charset="0"/>
              </a:rPr>
              <a:t>2</a:t>
            </a:r>
            <a:r>
              <a:rPr lang="en-US" sz="2400" dirty="0">
                <a:latin typeface="Arial Narrow" panose="020B0606020202030204" pitchFamily="34" charset="0"/>
              </a:rPr>
              <a:t> = .15; effect for contamination </a:t>
            </a:r>
            <a:r>
              <a:rPr lang="en-US" sz="2400" i="1" dirty="0">
                <a:latin typeface="Arial Narrow" panose="020B0606020202030204" pitchFamily="34" charset="0"/>
              </a:rPr>
              <a:t>F </a:t>
            </a:r>
            <a:r>
              <a:rPr lang="en-US" sz="2400" dirty="0">
                <a:latin typeface="Arial Narrow" panose="020B0606020202030204" pitchFamily="34" charset="0"/>
              </a:rPr>
              <a:t>(1, 214) = 4.849,</a:t>
            </a:r>
            <a:r>
              <a:rPr lang="en-US" sz="2400" i="1" dirty="0">
                <a:latin typeface="Arial Narrow" panose="020B0606020202030204" pitchFamily="34" charset="0"/>
              </a:rPr>
              <a:t> p </a:t>
            </a:r>
            <a:r>
              <a:rPr lang="en-US" sz="2400" dirty="0">
                <a:latin typeface="Arial Narrow" panose="020B0606020202030204" pitchFamily="34" charset="0"/>
              </a:rPr>
              <a:t>= .029</a:t>
            </a:r>
            <a:endParaRPr lang="en-US" sz="2400" dirty="0">
              <a:latin typeface="Arial Narrow" panose="020B0606020202030204" pitchFamily="34" charset="0"/>
            </a:endParaRPr>
          </a:p>
        </p:txBody>
      </p:sp>
      <p:sp>
        <p:nvSpPr>
          <p:cNvPr id="46" name="TextBox 45"/>
          <p:cNvSpPr txBox="1"/>
          <p:nvPr/>
        </p:nvSpPr>
        <p:spPr>
          <a:xfrm>
            <a:off x="36267484" y="17678400"/>
            <a:ext cx="7395116" cy="830997"/>
          </a:xfrm>
          <a:prstGeom prst="rect">
            <a:avLst/>
          </a:prstGeom>
          <a:noFill/>
        </p:spPr>
        <p:txBody>
          <a:bodyPr wrap="square" rtlCol="0">
            <a:spAutoFit/>
          </a:bodyPr>
          <a:lstStyle/>
          <a:p>
            <a:pPr algn="ctr"/>
            <a:r>
              <a:rPr lang="en-US" sz="2400" dirty="0">
                <a:latin typeface="Arial Narrow" panose="020B0606020202030204" pitchFamily="34" charset="0"/>
              </a:rPr>
              <a:t>Omnibus F (22, 214) = 2.41, p = .001, R2 = .20; effect for redemption F (1, 214) = 12.59, p = .001</a:t>
            </a:r>
          </a:p>
        </p:txBody>
      </p:sp>
    </p:spTree>
  </p:cSld>
  <p:clrMapOvr>
    <a:masterClrMapping/>
  </p:clrMapOvr>
</p:sld>
</file>

<file path=ppt/theme/_rels/themeOverride1.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8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8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
    <a:dk1>
      <a:sysClr val="windowText" lastClr="000000"/>
    </a:dk1>
    <a:lt1>
      <a:sysClr val="window" lastClr="FFFFFF"/>
    </a:lt1>
    <a:dk2>
      <a:srgbClr val="212745"/>
    </a:dk2>
    <a:lt2>
      <a:srgbClr val="B4DCFA"/>
    </a:lt2>
    <a:accent1>
      <a:srgbClr val="F58633"/>
    </a:accent1>
    <a:accent2>
      <a:srgbClr val="C00000"/>
    </a:accent2>
    <a:accent3>
      <a:srgbClr val="C00000"/>
    </a:accent3>
    <a:accent4>
      <a:srgbClr val="FFFF66"/>
    </a:accent4>
    <a:accent5>
      <a:srgbClr val="FFFF66"/>
    </a:accent5>
    <a:accent6>
      <a:srgbClr val="002060"/>
    </a:accent6>
    <a:hlink>
      <a:srgbClr val="56C7AA"/>
    </a:hlink>
    <a:folHlink>
      <a:srgbClr val="59A8D1"/>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Override>
</file>

<file path=docProps/app.xml><?xml version="1.0" encoding="utf-8"?>
<Properties xmlns="http://schemas.openxmlformats.org/officeDocument/2006/extended-properties" xmlns:vt="http://schemas.openxmlformats.org/officeDocument/2006/docPropsVTypes">
  <TotalTime>55452</TotalTime>
  <Words>892</Words>
  <Application>Microsoft Office PowerPoint</Application>
  <PresentationFormat>Custom</PresentationFormat>
  <Paragraphs>43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Narrow</vt:lpstr>
      <vt:lpstr>Times New Roman</vt:lpstr>
      <vt:lpstr>Wingdings</vt:lpstr>
      <vt:lpstr>Default Design</vt:lpstr>
      <vt:lpstr>PowerPoint Presentation</vt:lpstr>
    </vt:vector>
  </TitlesOfParts>
  <Company>NVL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Hunter Downs</dc:creator>
  <cp:lastModifiedBy>Julie Dunsmore</cp:lastModifiedBy>
  <cp:revision>692</cp:revision>
  <cp:lastPrinted>2017-01-24T21:02:26Z</cp:lastPrinted>
  <dcterms:created xsi:type="dcterms:W3CDTF">1998-05-14T12:51:27Z</dcterms:created>
  <dcterms:modified xsi:type="dcterms:W3CDTF">2019-03-15T21:15:19Z</dcterms:modified>
</cp:coreProperties>
</file>